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7" r:id="rId1"/>
  </p:sldMasterIdLst>
  <p:notesMasterIdLst>
    <p:notesMasterId r:id="rId17"/>
  </p:notesMasterIdLst>
  <p:sldIdLst>
    <p:sldId id="256" r:id="rId2"/>
    <p:sldId id="257" r:id="rId3"/>
    <p:sldId id="260" r:id="rId4"/>
    <p:sldId id="261" r:id="rId5"/>
    <p:sldId id="262" r:id="rId6"/>
    <p:sldId id="264" r:id="rId7"/>
    <p:sldId id="265" r:id="rId8"/>
    <p:sldId id="269" r:id="rId9"/>
    <p:sldId id="270" r:id="rId10"/>
    <p:sldId id="271" r:id="rId11"/>
    <p:sldId id="272" r:id="rId12"/>
    <p:sldId id="266" r:id="rId13"/>
    <p:sldId id="273" r:id="rId14"/>
    <p:sldId id="267" r:id="rId15"/>
    <p:sldId id="268" r:id="rId16"/>
  </p:sldIdLst>
  <p:sldSz cx="14630400" cy="8229600"/>
  <p:notesSz cx="8229600" cy="14630400"/>
  <p:embeddedFontLst>
    <p:embeddedFont>
      <p:font typeface="Calisto MT" panose="02040603050505030304" pitchFamily="18" charset="0"/>
      <p:regular r:id="rId18"/>
      <p:bold r:id="rId19"/>
      <p:italic r:id="rId20"/>
      <p:boldItalic r:id="rId21"/>
    </p:embeddedFont>
    <p:embeddedFont>
      <p:font typeface="Georgia" panose="02040502050405020303" pitchFamily="18" charset="0"/>
      <p:regular r:id="rId22"/>
      <p:bold r:id="rId23"/>
      <p:italic r:id="rId24"/>
      <p:boldItalic r:id="rId25"/>
    </p:embeddedFont>
    <p:embeddedFont>
      <p:font typeface="Roboto" panose="02000000000000000000" pitchFamily="2" charset="0"/>
      <p:regular r:id="rId26"/>
      <p:bold r:id="rId27"/>
      <p:italic r:id="rId28"/>
      <p:boldItalic r:id="rId29"/>
    </p:embeddedFont>
    <p:embeddedFont>
      <p:font typeface="Saira Medium"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394328F-B463-4549-8170-F8D2E78B024A}">
  <a:tblStyle styleId="{A394328F-B463-4549-8170-F8D2E78B024A}"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0" d="100"/>
          <a:sy n="50" d="100"/>
        </p:scale>
        <p:origin x="54" y="258"/>
      </p:cViewPr>
      <p:guideLst>
        <p:guide orient="horz" pos="2592"/>
        <p:guide pos="4608"/>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font" Target="fonts/font1.fntdata" /><Relationship Id="rId26" Type="http://schemas.openxmlformats.org/officeDocument/2006/relationships/font" Target="fonts/font9.fntdata" /><Relationship Id="rId3" Type="http://schemas.openxmlformats.org/officeDocument/2006/relationships/slide" Target="slides/slide2.xml" /><Relationship Id="rId21" Type="http://schemas.openxmlformats.org/officeDocument/2006/relationships/font" Target="fonts/font4.fntdata" /><Relationship Id="rId34" Type="http://schemas.openxmlformats.org/officeDocument/2006/relationships/presProps" Target="pres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notesMaster" Target="notesMasters/notesMaster1.xml" /><Relationship Id="rId25" Type="http://schemas.openxmlformats.org/officeDocument/2006/relationships/font" Target="fonts/font8.fntdata" /><Relationship Id="rId33" Type="http://schemas.openxmlformats.org/officeDocument/2006/relationships/font" Target="fonts/font16.fntdata"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font" Target="fonts/font3.fntdata" /><Relationship Id="rId29" Type="http://schemas.openxmlformats.org/officeDocument/2006/relationships/font" Target="fonts/font12.fntdata"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font" Target="fonts/font7.fntdata" /><Relationship Id="rId32" Type="http://schemas.openxmlformats.org/officeDocument/2006/relationships/font" Target="fonts/font15.fntdata" /><Relationship Id="rId37" Type="http://schemas.openxmlformats.org/officeDocument/2006/relationships/tableStyles" Target="tableStyle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font" Target="fonts/font6.fntdata" /><Relationship Id="rId28" Type="http://schemas.openxmlformats.org/officeDocument/2006/relationships/font" Target="fonts/font11.fntdata" /><Relationship Id="rId36" Type="http://schemas.openxmlformats.org/officeDocument/2006/relationships/theme" Target="theme/theme1.xml" /><Relationship Id="rId10" Type="http://schemas.openxmlformats.org/officeDocument/2006/relationships/slide" Target="slides/slide9.xml" /><Relationship Id="rId19" Type="http://schemas.openxmlformats.org/officeDocument/2006/relationships/font" Target="fonts/font2.fntdata" /><Relationship Id="rId31" Type="http://schemas.openxmlformats.org/officeDocument/2006/relationships/font" Target="fonts/font14.fntdata"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font" Target="fonts/font5.fntdata" /><Relationship Id="rId27" Type="http://schemas.openxmlformats.org/officeDocument/2006/relationships/font" Target="fonts/font10.fntdata" /><Relationship Id="rId30" Type="http://schemas.openxmlformats.org/officeDocument/2006/relationships/font" Target="fonts/font13.fntdata" /><Relationship Id="rId35" Type="http://schemas.openxmlformats.org/officeDocument/2006/relationships/viewProps" Target="viewProps.xml" /></Relationships>
</file>

<file path=ppt/media/image1.png>
</file>

<file path=ppt/media/image10.jpeg>
</file>

<file path=ppt/media/image11.png>
</file>

<file path=ppt/media/image12.png>
</file>

<file path=ppt/media/image13.jpeg>
</file>

<file path=ppt/media/image14.jpeg>
</file>

<file path=ppt/media/image15.jpg>
</file>

<file path=ppt/media/image16.png>
</file>

<file path=ppt/media/image17.png>
</file>

<file path=ppt/media/image18.jpeg>
</file>

<file path=ppt/media/image19.jpeg>
</file>

<file path=ppt/media/image2.png>
</file>

<file path=ppt/media/image3.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pPr marL="0" marR="0" lvl="0" indent="0" algn="r" rtl="0">
                <a:spcBef>
                  <a:spcPts val="0"/>
                </a:spcBef>
                <a:spcAft>
                  <a:spcPts val="0"/>
                </a:spcAft>
                <a:buNone/>
              </a:pPr>
              <a:t>‹#›</a:t>
            </a:fld>
            <a:endParaRPr sz="1200" b="0" i="0" u="none" strike="noStrike" cap="non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
        <p:cNvGrpSpPr/>
        <p:nvPr/>
      </p:nvGrpSpPr>
      <p:grpSpPr>
        <a:xfrm>
          <a:off x="0" y="0"/>
          <a:ext cx="0" cy="0"/>
          <a:chOff x="0" y="0"/>
          <a:chExt cx="0" cy="0"/>
        </a:xfrm>
      </p:grpSpPr>
      <p:sp>
        <p:nvSpPr>
          <p:cNvPr id="44" name="Google Shape;44;g33b03f5b819_0_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 name="Google Shape;45;g33b03f5b819_0_4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 name="Google Shape;46;g33b03f5b819_0_4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 name="Google Shape;5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 name="Google Shape;5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 name="Google Shape;114;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 name="Google Shape;13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3b03f5b819_0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3b03f5b819_0_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4" name="Google Shape;224;g33b03f5b819_0_1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15</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lide 1 master">
  <p:cSld name="Slide 1 master">
    <p:spTree>
      <p:nvGrpSpPr>
        <p:cNvPr id="1" name="Shape 10"/>
        <p:cNvGrpSpPr/>
        <p:nvPr/>
      </p:nvGrpSpPr>
      <p:grpSpPr>
        <a:xfrm>
          <a:off x="0" y="0"/>
          <a:ext cx="0" cy="0"/>
          <a:chOff x="0" y="0"/>
          <a:chExt cx="0" cy="0"/>
        </a:xfrm>
      </p:grpSpPr>
      <p:pic>
        <p:nvPicPr>
          <p:cNvPr id="11" name="Google Shape;11;p2"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12" name="Google Shape;12;p2"/>
          <p:cNvSpPr/>
          <p:nvPr/>
        </p:nvSpPr>
        <p:spPr>
          <a:xfrm>
            <a:off x="0" y="0"/>
            <a:ext cx="14630400" cy="8229600"/>
          </a:xfrm>
          <a:prstGeom prst="rect">
            <a:avLst/>
          </a:prstGeom>
          <a:solidFill>
            <a:srgbClr val="030303">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Google Shape;13;p2"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lide 4 master">
  <p:cSld name="Slide 4 master">
    <p:spTree>
      <p:nvGrpSpPr>
        <p:cNvPr id="1" name="Shape 22"/>
        <p:cNvGrpSpPr/>
        <p:nvPr/>
      </p:nvGrpSpPr>
      <p:grpSpPr>
        <a:xfrm>
          <a:off x="0" y="0"/>
          <a:ext cx="0" cy="0"/>
          <a:chOff x="0" y="0"/>
          <a:chExt cx="0" cy="0"/>
        </a:xfrm>
      </p:grpSpPr>
      <p:pic>
        <p:nvPicPr>
          <p:cNvPr id="23" name="Google Shape;23;p5"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24" name="Google Shape;24;p5"/>
          <p:cNvSpPr/>
          <p:nvPr/>
        </p:nvSpPr>
        <p:spPr>
          <a:xfrm>
            <a:off x="0" y="0"/>
            <a:ext cx="14630400" cy="8229600"/>
          </a:xfrm>
          <a:prstGeom prst="rect">
            <a:avLst/>
          </a:prstGeom>
          <a:solidFill>
            <a:srgbClr val="030303">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 name="Google Shape;25;p5"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lide 5 master">
  <p:cSld name="Slide 5 master">
    <p:spTree>
      <p:nvGrpSpPr>
        <p:cNvPr id="1" name="Shape 26"/>
        <p:cNvGrpSpPr/>
        <p:nvPr/>
      </p:nvGrpSpPr>
      <p:grpSpPr>
        <a:xfrm>
          <a:off x="0" y="0"/>
          <a:ext cx="0" cy="0"/>
          <a:chOff x="0" y="0"/>
          <a:chExt cx="0" cy="0"/>
        </a:xfrm>
      </p:grpSpPr>
      <p:pic>
        <p:nvPicPr>
          <p:cNvPr id="27" name="Google Shape;27;p6"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28" name="Google Shape;28;p6"/>
          <p:cNvSpPr/>
          <p:nvPr/>
        </p:nvSpPr>
        <p:spPr>
          <a:xfrm>
            <a:off x="0" y="0"/>
            <a:ext cx="14630400" cy="8229600"/>
          </a:xfrm>
          <a:prstGeom prst="rect">
            <a:avLst/>
          </a:prstGeom>
          <a:solidFill>
            <a:srgbClr val="030303">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 name="Google Shape;29;p6"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lide 6 master">
  <p:cSld name="Slide 6 master">
    <p:spTree>
      <p:nvGrpSpPr>
        <p:cNvPr id="1" name="Shape 30"/>
        <p:cNvGrpSpPr/>
        <p:nvPr/>
      </p:nvGrpSpPr>
      <p:grpSpPr>
        <a:xfrm>
          <a:off x="0" y="0"/>
          <a:ext cx="0" cy="0"/>
          <a:chOff x="0" y="0"/>
          <a:chExt cx="0" cy="0"/>
        </a:xfrm>
      </p:grpSpPr>
      <p:pic>
        <p:nvPicPr>
          <p:cNvPr id="31" name="Google Shape;31;p7"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32" name="Google Shape;32;p7"/>
          <p:cNvSpPr/>
          <p:nvPr/>
        </p:nvSpPr>
        <p:spPr>
          <a:xfrm>
            <a:off x="0" y="0"/>
            <a:ext cx="14630400" cy="8229600"/>
          </a:xfrm>
          <a:prstGeom prst="rect">
            <a:avLst/>
          </a:prstGeom>
          <a:solidFill>
            <a:srgbClr val="030303">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 name="Google Shape;33;p7"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lide 8 master">
  <p:cSld name="Slide 8 master">
    <p:spTree>
      <p:nvGrpSpPr>
        <p:cNvPr id="1" name="Shape 38"/>
        <p:cNvGrpSpPr/>
        <p:nvPr/>
      </p:nvGrpSpPr>
      <p:grpSpPr>
        <a:xfrm>
          <a:off x="0" y="0"/>
          <a:ext cx="0" cy="0"/>
          <a:chOff x="0" y="0"/>
          <a:chExt cx="0" cy="0"/>
        </a:xfrm>
      </p:grpSpPr>
      <p:pic>
        <p:nvPicPr>
          <p:cNvPr id="39" name="Google Shape;39;p9"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40" name="Google Shape;40;p9"/>
          <p:cNvSpPr/>
          <p:nvPr/>
        </p:nvSpPr>
        <p:spPr>
          <a:xfrm>
            <a:off x="0" y="0"/>
            <a:ext cx="14630400" cy="8229600"/>
          </a:xfrm>
          <a:prstGeom prst="rect">
            <a:avLst/>
          </a:prstGeom>
          <a:solidFill>
            <a:srgbClr val="030303">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Google Shape;41;p9"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4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 /><Relationship Id="rId7"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5" Type="http://schemas.openxmlformats.org/officeDocument/2006/relationships/slideLayout" Target="../slideLayouts/slideLayout5.xml" /><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5" r:id="rId5"/>
    <p:sldLayoutId id="2147483656"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1.xml" /><Relationship Id="rId1" Type="http://schemas.openxmlformats.org/officeDocument/2006/relationships/slideLayout" Target="../slideLayouts/slideLayout1.xml" /><Relationship Id="rId4" Type="http://schemas.openxmlformats.org/officeDocument/2006/relationships/image" Target="../media/image4.jpeg" /></Relationships>
</file>

<file path=ppt/slides/_rels/slide10.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14.jpe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3" Type="http://schemas.openxmlformats.org/officeDocument/2006/relationships/image" Target="../media/image15.jp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3" Type="http://schemas.openxmlformats.org/officeDocument/2006/relationships/image" Target="../media/image17.png" /><Relationship Id="rId2" Type="http://schemas.openxmlformats.org/officeDocument/2006/relationships/image" Target="../media/image16.png" /><Relationship Id="rId1" Type="http://schemas.openxmlformats.org/officeDocument/2006/relationships/slideLayout" Target="../slideLayouts/slideLayout1.xml" /><Relationship Id="rId4" Type="http://schemas.openxmlformats.org/officeDocument/2006/relationships/image" Target="../media/image3.png" /></Relationships>
</file>

<file path=ppt/slides/_rels/slide13.xml.rels><?xml version="1.0" encoding="UTF-8" standalone="yes"?>
<Relationships xmlns="http://schemas.openxmlformats.org/package/2006/relationships"><Relationship Id="rId3" Type="http://schemas.openxmlformats.org/officeDocument/2006/relationships/image" Target="../media/image19.jpeg" /><Relationship Id="rId2" Type="http://schemas.openxmlformats.org/officeDocument/2006/relationships/image" Target="../media/image18.jpeg" /><Relationship Id="rId1" Type="http://schemas.openxmlformats.org/officeDocument/2006/relationships/slideLayout" Target="../slideLayouts/slideLayout2.xml" /><Relationship Id="rId4" Type="http://schemas.openxmlformats.org/officeDocument/2006/relationships/image" Target="../media/image3.png" /></Relationships>
</file>

<file path=ppt/slides/_rels/slide14.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1.xml" /></Relationships>
</file>

<file path=ppt/slides/_rels/slide15.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6.xml" /><Relationship Id="rId1" Type="http://schemas.openxmlformats.org/officeDocument/2006/relationships/slideLayout" Target="../slideLayouts/slideLayout5.xml" /></Relationships>
</file>

<file path=ppt/slides/_rels/slide2.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2.xml"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3.xml" /><Relationship Id="rId1" Type="http://schemas.openxmlformats.org/officeDocument/2006/relationships/slideLayout" Target="../slideLayouts/slideLayout2.xml" /><Relationship Id="rId4" Type="http://schemas.openxmlformats.org/officeDocument/2006/relationships/image" Target="../media/image5.png" /></Relationships>
</file>

<file path=ppt/slides/_rels/slide4.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4.xml" /><Relationship Id="rId1" Type="http://schemas.openxmlformats.org/officeDocument/2006/relationships/slideLayout" Target="../slideLayouts/slideLayout3.xml" /><Relationship Id="rId4" Type="http://schemas.openxmlformats.org/officeDocument/2006/relationships/image" Target="../media/image7.png" /></Relationships>
</file>

<file path=ppt/slides/_rels/slide5.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5.xml" /><Relationship Id="rId1" Type="http://schemas.openxmlformats.org/officeDocument/2006/relationships/slideLayout" Target="../slideLayouts/slideLayout4.xml" /></Relationships>
</file>

<file path=ppt/slides/_rels/slide6.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image" Target="../media/image8.jpeg" /><Relationship Id="rId1" Type="http://schemas.openxmlformats.org/officeDocument/2006/relationships/slideLayout" Target="../slideLayouts/slideLayout1.xml" /><Relationship Id="rId4" Type="http://schemas.openxmlformats.org/officeDocument/2006/relationships/image" Target="../media/image9.png" /></Relationships>
</file>

<file path=ppt/slides/_rels/slide7.xml.rels><?xml version="1.0" encoding="UTF-8" standalone="yes"?>
<Relationships xmlns="http://schemas.openxmlformats.org/package/2006/relationships"><Relationship Id="rId3" Type="http://schemas.openxmlformats.org/officeDocument/2006/relationships/image" Target="../media/image10.jpeg" /><Relationship Id="rId2" Type="http://schemas.openxmlformats.org/officeDocument/2006/relationships/image" Target="../media/image5.png" /><Relationship Id="rId1" Type="http://schemas.openxmlformats.org/officeDocument/2006/relationships/slideLayout" Target="../slideLayouts/slideLayout1.xml" /><Relationship Id="rId4" Type="http://schemas.openxmlformats.org/officeDocument/2006/relationships/image" Target="../media/image11.png" /></Relationships>
</file>

<file path=ppt/slides/_rels/slide8.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image" Target="../media/image12.png"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image" Target="../media/image13.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Google Shape;48;p11"/>
          <p:cNvSpPr txBox="1"/>
          <p:nvPr/>
        </p:nvSpPr>
        <p:spPr>
          <a:xfrm>
            <a:off x="111000" y="0"/>
            <a:ext cx="15025500" cy="461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endParaRPr sz="1800" b="1" i="1">
              <a:solidFill>
                <a:schemeClr val="lt1"/>
              </a:solidFill>
            </a:endParaRPr>
          </a:p>
        </p:txBody>
      </p:sp>
      <p:sp>
        <p:nvSpPr>
          <p:cNvPr id="51" name="Google Shape;51;p11"/>
          <p:cNvSpPr txBox="1"/>
          <p:nvPr/>
        </p:nvSpPr>
        <p:spPr>
          <a:xfrm>
            <a:off x="417300" y="2588300"/>
            <a:ext cx="13666200" cy="2385238"/>
          </a:xfrm>
          <a:prstGeom prst="rect">
            <a:avLst/>
          </a:prstGeom>
          <a:noFill/>
          <a:ln>
            <a:noFill/>
          </a:ln>
        </p:spPr>
        <p:txBody>
          <a:bodyPr spcFirstLastPara="1" wrap="square" lIns="91425" tIns="91425" rIns="91425" bIns="91425" anchor="t" anchorCtr="0">
            <a:spAutoFit/>
          </a:bodyPr>
          <a:lstStyle/>
          <a:p>
            <a:pPr marL="266700" lvl="0" indent="0" algn="ctr" rtl="0">
              <a:lnSpc>
                <a:spcPct val="115000"/>
              </a:lnSpc>
              <a:spcBef>
                <a:spcPts val="200"/>
              </a:spcBef>
              <a:spcAft>
                <a:spcPts val="0"/>
              </a:spcAft>
              <a:buNone/>
            </a:pPr>
            <a:r>
              <a:rPr lang="en-US" sz="3000" b="1" dirty="0">
                <a:solidFill>
                  <a:schemeClr val="lt1"/>
                </a:solidFill>
                <a:latin typeface="Georgia"/>
                <a:ea typeface="Georgia"/>
                <a:cs typeface="Georgia"/>
                <a:sym typeface="Georgia"/>
              </a:rPr>
              <a:t>MINI PROJECT Presentation</a:t>
            </a:r>
            <a:endParaRPr sz="3000" b="1">
              <a:solidFill>
                <a:schemeClr val="lt1"/>
              </a:solidFill>
              <a:latin typeface="Georgia"/>
              <a:ea typeface="Georgia"/>
              <a:cs typeface="Georgia"/>
              <a:sym typeface="Georgia"/>
            </a:endParaRPr>
          </a:p>
          <a:p>
            <a:pPr marL="266700" lvl="0" indent="0" algn="ctr" rtl="0">
              <a:lnSpc>
                <a:spcPct val="115000"/>
              </a:lnSpc>
              <a:spcBef>
                <a:spcPts val="200"/>
              </a:spcBef>
              <a:spcAft>
                <a:spcPts val="0"/>
              </a:spcAft>
              <a:buNone/>
            </a:pPr>
            <a:r>
              <a:rPr lang="en-US" sz="3000" b="1" dirty="0">
                <a:solidFill>
                  <a:schemeClr val="lt1"/>
                </a:solidFill>
                <a:latin typeface="Georgia"/>
                <a:ea typeface="Georgia"/>
                <a:cs typeface="Georgia"/>
                <a:sym typeface="Georgia"/>
              </a:rPr>
              <a:t>on</a:t>
            </a:r>
            <a:endParaRPr sz="3000" b="1">
              <a:solidFill>
                <a:schemeClr val="lt1"/>
              </a:solidFill>
              <a:latin typeface="Georgia"/>
              <a:ea typeface="Georgia"/>
              <a:cs typeface="Georgia"/>
              <a:sym typeface="Georgia"/>
            </a:endParaRPr>
          </a:p>
          <a:p>
            <a:pPr marL="266700" lvl="0" algn="ctr">
              <a:lnSpc>
                <a:spcPct val="115000"/>
              </a:lnSpc>
              <a:spcBef>
                <a:spcPts val="200"/>
              </a:spcBef>
            </a:pPr>
            <a:r>
              <a:rPr lang="en-US" sz="3000" b="1" dirty="0">
                <a:solidFill>
                  <a:schemeClr val="lt1"/>
                </a:solidFill>
                <a:latin typeface="Georgia"/>
                <a:ea typeface="Georgia"/>
                <a:cs typeface="Georgia"/>
                <a:sym typeface="Georgia"/>
              </a:rPr>
              <a:t>Data-Driven Machine Learning Approaches for Lithium-ion Battery Remaining Useful Life Prediction</a:t>
            </a:r>
            <a:endParaRPr sz="3000" b="1">
              <a:solidFill>
                <a:schemeClr val="lt1"/>
              </a:solidFill>
              <a:latin typeface="Georgia"/>
              <a:ea typeface="Georgia"/>
              <a:cs typeface="Georgia"/>
              <a:sym typeface="Georgia"/>
            </a:endParaRPr>
          </a:p>
        </p:txBody>
      </p:sp>
      <p:sp>
        <p:nvSpPr>
          <p:cNvPr id="52" name="Google Shape;52;p11"/>
          <p:cNvSpPr txBox="1"/>
          <p:nvPr/>
        </p:nvSpPr>
        <p:spPr>
          <a:xfrm>
            <a:off x="289900" y="6004900"/>
            <a:ext cx="6522600" cy="1403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2400" b="1">
                <a:solidFill>
                  <a:schemeClr val="lt1"/>
                </a:solidFill>
              </a:rPr>
              <a:t>Seminar Guide : </a:t>
            </a:r>
            <a:endParaRPr sz="2400" b="1">
              <a:solidFill>
                <a:schemeClr val="lt1"/>
              </a:solidFill>
            </a:endParaRPr>
          </a:p>
          <a:p>
            <a:pPr marL="1828800" lvl="0" indent="0" algn="l" rtl="0">
              <a:lnSpc>
                <a:spcPct val="115000"/>
              </a:lnSpc>
              <a:spcBef>
                <a:spcPts val="0"/>
              </a:spcBef>
              <a:spcAft>
                <a:spcPts val="0"/>
              </a:spcAft>
              <a:buNone/>
            </a:pPr>
            <a:r>
              <a:rPr lang="en-US" sz="2400">
                <a:solidFill>
                  <a:schemeClr val="lt1"/>
                </a:solidFill>
              </a:rPr>
              <a:t> Dr.A.Jothi Prabha</a:t>
            </a:r>
            <a:r>
              <a:rPr lang="en-US" sz="2400" b="1">
                <a:solidFill>
                  <a:schemeClr val="lt1"/>
                </a:solidFill>
              </a:rPr>
              <a:t>. </a:t>
            </a:r>
            <a:endParaRPr sz="2400" b="1">
              <a:solidFill>
                <a:schemeClr val="lt1"/>
              </a:solidFill>
            </a:endParaRPr>
          </a:p>
          <a:p>
            <a:pPr marL="0" lvl="0" indent="0" algn="ctr" rtl="0">
              <a:lnSpc>
                <a:spcPct val="115000"/>
              </a:lnSpc>
              <a:spcBef>
                <a:spcPts val="0"/>
              </a:spcBef>
              <a:spcAft>
                <a:spcPts val="0"/>
              </a:spcAft>
              <a:buNone/>
            </a:pPr>
            <a:r>
              <a:rPr lang="en-US" sz="2400">
                <a:solidFill>
                  <a:schemeClr val="lt1"/>
                </a:solidFill>
              </a:rPr>
              <a:t>Associate Professor, Dept. of CSE (AI&amp;ML).</a:t>
            </a:r>
            <a:endParaRPr sz="2400">
              <a:solidFill>
                <a:schemeClr val="lt1"/>
              </a:solidFill>
            </a:endParaRPr>
          </a:p>
        </p:txBody>
      </p:sp>
      <p:sp>
        <p:nvSpPr>
          <p:cNvPr id="53" name="Google Shape;53;p11"/>
          <p:cNvSpPr txBox="1"/>
          <p:nvPr/>
        </p:nvSpPr>
        <p:spPr>
          <a:xfrm>
            <a:off x="7978200" y="6004898"/>
            <a:ext cx="6522600" cy="1458831"/>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2400" b="1" dirty="0">
                <a:solidFill>
                  <a:schemeClr val="lt1"/>
                </a:solidFill>
              </a:rPr>
              <a:t>Presented by :</a:t>
            </a:r>
            <a:endParaRPr sz="2400" b="1">
              <a:solidFill>
                <a:schemeClr val="lt1"/>
              </a:solidFill>
            </a:endParaRPr>
          </a:p>
          <a:p>
            <a:pPr marL="0" lvl="0" indent="0" algn="ctr" rtl="0">
              <a:lnSpc>
                <a:spcPct val="115000"/>
              </a:lnSpc>
              <a:spcBef>
                <a:spcPts val="0"/>
              </a:spcBef>
              <a:spcAft>
                <a:spcPts val="0"/>
              </a:spcAft>
              <a:buNone/>
            </a:pPr>
            <a:r>
              <a:rPr lang="en-US" sz="2400" dirty="0">
                <a:solidFill>
                  <a:schemeClr val="lt1"/>
                </a:solidFill>
              </a:rPr>
              <a:t>B22AI009</a:t>
            </a:r>
            <a:endParaRPr sz="2400">
              <a:solidFill>
                <a:schemeClr val="lt1"/>
              </a:solidFill>
            </a:endParaRPr>
          </a:p>
          <a:p>
            <a:pPr marL="0" lvl="0" indent="0" algn="ctr" rtl="0">
              <a:lnSpc>
                <a:spcPct val="115000"/>
              </a:lnSpc>
              <a:spcBef>
                <a:spcPts val="0"/>
              </a:spcBef>
              <a:spcAft>
                <a:spcPts val="0"/>
              </a:spcAft>
              <a:buNone/>
            </a:pPr>
            <a:r>
              <a:rPr lang="en-US" sz="2400" dirty="0" err="1">
                <a:solidFill>
                  <a:schemeClr val="lt1"/>
                </a:solidFill>
              </a:rPr>
              <a:t>Adi</a:t>
            </a:r>
            <a:r>
              <a:rPr lang="en-US" sz="2400" dirty="0">
                <a:solidFill>
                  <a:schemeClr val="lt1"/>
                </a:solidFill>
              </a:rPr>
              <a:t> </a:t>
            </a:r>
            <a:r>
              <a:rPr lang="en-US" sz="2400" dirty="0" err="1">
                <a:solidFill>
                  <a:schemeClr val="lt1"/>
                </a:solidFill>
              </a:rPr>
              <a:t>Sai</a:t>
            </a:r>
            <a:r>
              <a:rPr lang="en-US" sz="2400" dirty="0">
                <a:solidFill>
                  <a:schemeClr val="lt1"/>
                </a:solidFill>
              </a:rPr>
              <a:t> </a:t>
            </a:r>
            <a:r>
              <a:rPr lang="en-US" sz="2400" dirty="0" err="1">
                <a:solidFill>
                  <a:schemeClr val="lt1"/>
                </a:solidFill>
              </a:rPr>
              <a:t>Kiran</a:t>
            </a:r>
            <a:endParaRPr sz="2400">
              <a:solidFill>
                <a:schemeClr val="lt1"/>
              </a:solidFill>
            </a:endParaRPr>
          </a:p>
        </p:txBody>
      </p:sp>
      <p:pic>
        <p:nvPicPr>
          <p:cNvPr id="54" name="Google Shape;54;p11"/>
          <p:cNvPicPr preferRelativeResize="0"/>
          <p:nvPr/>
        </p:nvPicPr>
        <p:blipFill>
          <a:blip r:embed="rId3">
            <a:alphaModFix/>
          </a:blip>
          <a:stretch>
            <a:fillRect/>
          </a:stretch>
        </p:blipFill>
        <p:spPr>
          <a:xfrm>
            <a:off x="12775925" y="7716950"/>
            <a:ext cx="1854476" cy="467800"/>
          </a:xfrm>
          <a:prstGeom prst="rect">
            <a:avLst/>
          </a:prstGeom>
          <a:noFill/>
          <a:ln>
            <a:noFill/>
          </a:ln>
        </p:spPr>
      </p:pic>
      <p:pic>
        <p:nvPicPr>
          <p:cNvPr id="9" name="Picture 8" descr="WhatsApp Image 2025-03-28 at 11.26.52 PM.jpeg"/>
          <p:cNvPicPr>
            <a:picLocks noChangeAspect="1"/>
          </p:cNvPicPr>
          <p:nvPr/>
        </p:nvPicPr>
        <p:blipFill>
          <a:blip r:embed="rId4"/>
          <a:stretch>
            <a:fillRect/>
          </a:stretch>
        </p:blipFill>
        <p:spPr>
          <a:xfrm>
            <a:off x="0" y="67864"/>
            <a:ext cx="14630400" cy="183235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5714" y="400024"/>
            <a:ext cx="5766322" cy="646331"/>
          </a:xfrm>
          <a:prstGeom prst="rect">
            <a:avLst/>
          </a:prstGeom>
          <a:noFill/>
        </p:spPr>
        <p:txBody>
          <a:bodyPr wrap="none" rtlCol="0">
            <a:spAutoFit/>
          </a:bodyPr>
          <a:lstStyle/>
          <a:p>
            <a:r>
              <a:rPr lang="en-US" sz="3600" dirty="0">
                <a:solidFill>
                  <a:schemeClr val="bg1"/>
                </a:solidFill>
                <a:latin typeface="Calisto MT" pitchFamily="18" charset="0"/>
              </a:rPr>
              <a:t>3. FEATURE SELECTION</a:t>
            </a:r>
          </a:p>
        </p:txBody>
      </p:sp>
      <p:pic>
        <p:nvPicPr>
          <p:cNvPr id="4098" name="Picture 2" descr="C:\Users\SRIRAM\Downloads\extracted_images\extracted_images\page4_img2.jpeg"/>
          <p:cNvPicPr>
            <a:picLocks noChangeAspect="1" noChangeArrowheads="1"/>
          </p:cNvPicPr>
          <p:nvPr/>
        </p:nvPicPr>
        <p:blipFill>
          <a:blip r:embed="rId2"/>
          <a:srcRect/>
          <a:stretch>
            <a:fillRect/>
          </a:stretch>
        </p:blipFill>
        <p:spPr bwMode="auto">
          <a:xfrm>
            <a:off x="8243894" y="1257280"/>
            <a:ext cx="5846542" cy="5817253"/>
          </a:xfrm>
          <a:prstGeom prst="rect">
            <a:avLst/>
          </a:prstGeom>
          <a:noFill/>
        </p:spPr>
      </p:pic>
      <p:sp>
        <p:nvSpPr>
          <p:cNvPr id="4" name="TextBox 3"/>
          <p:cNvSpPr txBox="1"/>
          <p:nvPr/>
        </p:nvSpPr>
        <p:spPr>
          <a:xfrm>
            <a:off x="171400" y="1185843"/>
            <a:ext cx="7715304" cy="6263253"/>
          </a:xfrm>
          <a:prstGeom prst="rect">
            <a:avLst/>
          </a:prstGeom>
          <a:noFill/>
        </p:spPr>
        <p:txBody>
          <a:bodyPr wrap="square" rtlCol="0">
            <a:spAutoFit/>
          </a:bodyPr>
          <a:lstStyle/>
          <a:p>
            <a:pPr>
              <a:lnSpc>
                <a:spcPct val="150000"/>
              </a:lnSpc>
              <a:buClr>
                <a:schemeClr val="bg1"/>
              </a:buClr>
              <a:buFont typeface="Wingdings" pitchFamily="2" charset="2"/>
              <a:buChar char="§"/>
            </a:pPr>
            <a:r>
              <a:rPr lang="en-US" sz="2400" b="1" dirty="0">
                <a:solidFill>
                  <a:schemeClr val="bg1"/>
                </a:solidFill>
              </a:rPr>
              <a:t> Purpose:</a:t>
            </a:r>
            <a:endParaRPr lang="en-US" sz="2400" dirty="0">
              <a:solidFill>
                <a:schemeClr val="bg1"/>
              </a:solidFill>
            </a:endParaRPr>
          </a:p>
          <a:p>
            <a:pPr algn="just">
              <a:buClr>
                <a:schemeClr val="bg1"/>
              </a:buClr>
              <a:buFont typeface="Wingdings" pitchFamily="2" charset="2"/>
              <a:buChar char="Ø"/>
            </a:pPr>
            <a:r>
              <a:rPr lang="en-US" sz="2000" dirty="0">
                <a:solidFill>
                  <a:schemeClr val="bg1"/>
                </a:solidFill>
              </a:rPr>
              <a:t> Identifies the most </a:t>
            </a:r>
            <a:r>
              <a:rPr lang="en-US" sz="2000" b="1" dirty="0">
                <a:solidFill>
                  <a:schemeClr val="bg1"/>
                </a:solidFill>
              </a:rPr>
              <a:t>impactful features</a:t>
            </a:r>
            <a:r>
              <a:rPr lang="en-US" sz="2000" dirty="0">
                <a:solidFill>
                  <a:schemeClr val="bg1"/>
                </a:solidFill>
              </a:rPr>
              <a:t> for battery degradation prediction</a:t>
            </a:r>
          </a:p>
          <a:p>
            <a:pPr algn="just">
              <a:lnSpc>
                <a:spcPct val="150000"/>
              </a:lnSpc>
              <a:buClr>
                <a:schemeClr val="bg1"/>
              </a:buClr>
              <a:buFont typeface="Wingdings" pitchFamily="2" charset="2"/>
              <a:buChar char="Ø"/>
            </a:pPr>
            <a:r>
              <a:rPr lang="en-US" sz="2000" dirty="0">
                <a:solidFill>
                  <a:schemeClr val="bg1"/>
                </a:solidFill>
              </a:rPr>
              <a:t>Reduces </a:t>
            </a:r>
            <a:r>
              <a:rPr lang="en-US" sz="2000" b="1" dirty="0">
                <a:solidFill>
                  <a:schemeClr val="bg1"/>
                </a:solidFill>
              </a:rPr>
              <a:t>model complexity</a:t>
            </a:r>
            <a:r>
              <a:rPr lang="en-US" sz="2000" dirty="0">
                <a:solidFill>
                  <a:schemeClr val="bg1"/>
                </a:solidFill>
              </a:rPr>
              <a:t> while improving </a:t>
            </a:r>
            <a:r>
              <a:rPr lang="en-US" sz="2000" b="1" dirty="0">
                <a:solidFill>
                  <a:schemeClr val="bg1"/>
                </a:solidFill>
              </a:rPr>
              <a:t>accuracy</a:t>
            </a:r>
          </a:p>
          <a:p>
            <a:pPr algn="just">
              <a:lnSpc>
                <a:spcPct val="150000"/>
              </a:lnSpc>
              <a:buClr>
                <a:schemeClr val="bg1"/>
              </a:buClr>
              <a:buFont typeface="Wingdings" pitchFamily="2" charset="2"/>
              <a:buChar char="§"/>
            </a:pPr>
            <a:endParaRPr lang="en-US" sz="2000" dirty="0">
              <a:solidFill>
                <a:schemeClr val="bg1"/>
              </a:solidFill>
            </a:endParaRPr>
          </a:p>
          <a:p>
            <a:pPr algn="just">
              <a:lnSpc>
                <a:spcPct val="150000"/>
              </a:lnSpc>
              <a:buClr>
                <a:schemeClr val="bg1"/>
              </a:buClr>
              <a:buFont typeface="Wingdings" pitchFamily="2" charset="2"/>
              <a:buChar char="§"/>
            </a:pPr>
            <a:r>
              <a:rPr lang="en-US" sz="2000" b="1" dirty="0">
                <a:solidFill>
                  <a:schemeClr val="bg1"/>
                </a:solidFill>
              </a:rPr>
              <a:t> Methodology:</a:t>
            </a:r>
            <a:endParaRPr lang="en-US" sz="2000" dirty="0">
              <a:solidFill>
                <a:schemeClr val="bg1"/>
              </a:solidFill>
            </a:endParaRPr>
          </a:p>
          <a:p>
            <a:pPr algn="just">
              <a:buClr>
                <a:schemeClr val="bg1"/>
              </a:buClr>
              <a:buFont typeface="Wingdings" pitchFamily="2" charset="2"/>
              <a:buChar char="Ø"/>
            </a:pPr>
            <a:r>
              <a:rPr lang="en-US" sz="2000" b="1" dirty="0">
                <a:solidFill>
                  <a:schemeClr val="bg1"/>
                </a:solidFill>
              </a:rPr>
              <a:t>One-Way ANOVA (Analysis of Variance)</a:t>
            </a:r>
            <a:r>
              <a:rPr lang="en-US" sz="2000" dirty="0">
                <a:solidFill>
                  <a:schemeClr val="bg1"/>
                </a:solidFill>
              </a:rPr>
              <a:t> is used to evaluate feature significance</a:t>
            </a:r>
          </a:p>
          <a:p>
            <a:pPr algn="just">
              <a:spcBef>
                <a:spcPts val="600"/>
              </a:spcBef>
              <a:buClr>
                <a:schemeClr val="bg1"/>
              </a:buClr>
              <a:buFont typeface="Wingdings" pitchFamily="2" charset="2"/>
              <a:buChar char="Ø"/>
            </a:pPr>
            <a:r>
              <a:rPr lang="en-US" sz="2000" dirty="0">
                <a:solidFill>
                  <a:schemeClr val="bg1"/>
                </a:solidFill>
              </a:rPr>
              <a:t>Compares </a:t>
            </a:r>
            <a:r>
              <a:rPr lang="en-US" sz="2000" b="1" dirty="0">
                <a:solidFill>
                  <a:schemeClr val="bg1"/>
                </a:solidFill>
              </a:rPr>
              <a:t>variance within groups</a:t>
            </a:r>
            <a:r>
              <a:rPr lang="en-US" sz="2000" dirty="0">
                <a:solidFill>
                  <a:schemeClr val="bg1"/>
                </a:solidFill>
              </a:rPr>
              <a:t> vs. </a:t>
            </a:r>
            <a:r>
              <a:rPr lang="en-US" sz="2000" b="1" dirty="0">
                <a:solidFill>
                  <a:schemeClr val="bg1"/>
                </a:solidFill>
              </a:rPr>
              <a:t>variance between groups</a:t>
            </a:r>
            <a:r>
              <a:rPr lang="en-US" sz="2000" dirty="0">
                <a:solidFill>
                  <a:schemeClr val="bg1"/>
                </a:solidFill>
              </a:rPr>
              <a:t> using </a:t>
            </a:r>
            <a:r>
              <a:rPr lang="en-US" sz="2000" b="1" dirty="0">
                <a:solidFill>
                  <a:schemeClr val="bg1"/>
                </a:solidFill>
              </a:rPr>
              <a:t>F-statistic</a:t>
            </a:r>
            <a:endParaRPr lang="en-US" sz="2000" dirty="0">
              <a:solidFill>
                <a:schemeClr val="bg1"/>
              </a:solidFill>
            </a:endParaRPr>
          </a:p>
          <a:p>
            <a:pPr algn="just">
              <a:buClr>
                <a:schemeClr val="bg1"/>
              </a:buClr>
              <a:buFont typeface="Wingdings" pitchFamily="2" charset="2"/>
              <a:buChar char="§"/>
            </a:pPr>
            <a:endParaRPr lang="en-US" sz="2000" b="1" dirty="0">
              <a:solidFill>
                <a:schemeClr val="bg1"/>
              </a:solidFill>
            </a:endParaRPr>
          </a:p>
          <a:p>
            <a:pPr algn="just">
              <a:lnSpc>
                <a:spcPct val="150000"/>
              </a:lnSpc>
              <a:buClr>
                <a:schemeClr val="bg1"/>
              </a:buClr>
              <a:buFont typeface="Wingdings" pitchFamily="2" charset="2"/>
              <a:buChar char="§"/>
            </a:pPr>
            <a:r>
              <a:rPr lang="en-US" sz="2000" b="1" dirty="0">
                <a:solidFill>
                  <a:schemeClr val="bg1"/>
                </a:solidFill>
              </a:rPr>
              <a:t> Feature Importance Evaluation:</a:t>
            </a:r>
            <a:endParaRPr lang="en-US" sz="2000" dirty="0">
              <a:solidFill>
                <a:schemeClr val="bg1"/>
              </a:solidFill>
            </a:endParaRPr>
          </a:p>
          <a:p>
            <a:pPr algn="just">
              <a:buClr>
                <a:schemeClr val="bg1"/>
              </a:buClr>
              <a:buFont typeface="Wingdings" pitchFamily="2" charset="2"/>
              <a:buChar char="Ø"/>
            </a:pPr>
            <a:r>
              <a:rPr lang="en-US" sz="2000" dirty="0">
                <a:solidFill>
                  <a:schemeClr val="bg1"/>
                </a:solidFill>
              </a:rPr>
              <a:t>Features with </a:t>
            </a:r>
            <a:r>
              <a:rPr lang="en-US" sz="2000" b="1" dirty="0">
                <a:solidFill>
                  <a:schemeClr val="bg1"/>
                </a:solidFill>
              </a:rPr>
              <a:t>higher F-values</a:t>
            </a:r>
            <a:r>
              <a:rPr lang="en-US" sz="2000" dirty="0">
                <a:solidFill>
                  <a:schemeClr val="bg1"/>
                </a:solidFill>
              </a:rPr>
              <a:t> are more significant</a:t>
            </a:r>
          </a:p>
          <a:p>
            <a:pPr algn="just">
              <a:lnSpc>
                <a:spcPct val="150000"/>
              </a:lnSpc>
              <a:buClr>
                <a:schemeClr val="bg1"/>
              </a:buClr>
              <a:buFont typeface="Wingdings" pitchFamily="2" charset="2"/>
              <a:buChar char="Ø"/>
            </a:pPr>
            <a:r>
              <a:rPr lang="en-US" sz="2000" dirty="0">
                <a:solidFill>
                  <a:schemeClr val="bg1"/>
                </a:solidFill>
              </a:rPr>
              <a:t>Helps in selecting key parameters affecting </a:t>
            </a:r>
            <a:r>
              <a:rPr lang="en-US" sz="2000" b="1" dirty="0">
                <a:solidFill>
                  <a:schemeClr val="bg1"/>
                </a:solidFill>
              </a:rPr>
              <a:t>battery life deterioration</a:t>
            </a:r>
            <a:endParaRPr lang="en-US" sz="2000" dirty="0">
              <a:solidFill>
                <a:schemeClr val="bg1"/>
              </a:solidFill>
            </a:endParaRPr>
          </a:p>
          <a:p>
            <a:pPr>
              <a:buClr>
                <a:schemeClr val="bg1"/>
              </a:buClr>
              <a:buFont typeface="Wingdings" pitchFamily="2" charset="2"/>
              <a:buChar char="§"/>
            </a:pPr>
            <a:endParaRPr lang="en-US" sz="2000" dirty="0">
              <a:solidFill>
                <a:schemeClr val="bg1"/>
              </a:solidFill>
            </a:endParaRPr>
          </a:p>
        </p:txBody>
      </p:sp>
      <p:pic>
        <p:nvPicPr>
          <p:cNvPr id="5" name="Google Shape;54;p11"/>
          <p:cNvPicPr preferRelativeResize="0"/>
          <p:nvPr/>
        </p:nvPicPr>
        <p:blipFill>
          <a:blip r:embed="rId3">
            <a:alphaModFix/>
          </a:blip>
          <a:stretch>
            <a:fillRect/>
          </a:stretch>
        </p:blipFill>
        <p:spPr>
          <a:xfrm>
            <a:off x="12775925" y="7716950"/>
            <a:ext cx="1854476" cy="467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43168" y="328586"/>
            <a:ext cx="8770350" cy="707886"/>
          </a:xfrm>
          <a:prstGeom prst="rect">
            <a:avLst/>
          </a:prstGeom>
          <a:noFill/>
        </p:spPr>
        <p:txBody>
          <a:bodyPr wrap="none" rtlCol="0">
            <a:spAutoFit/>
          </a:bodyPr>
          <a:lstStyle/>
          <a:p>
            <a:r>
              <a:rPr lang="en-US" sz="4000" dirty="0">
                <a:solidFill>
                  <a:schemeClr val="bg1"/>
                </a:solidFill>
                <a:latin typeface="Calisto MT" pitchFamily="18" charset="0"/>
              </a:rPr>
              <a:t>4. MACHINE LEARNING MODELS</a:t>
            </a:r>
          </a:p>
        </p:txBody>
      </p:sp>
      <p:pic>
        <p:nvPicPr>
          <p:cNvPr id="3" name="Google Shape;54;p11"/>
          <p:cNvPicPr preferRelativeResize="0"/>
          <p:nvPr/>
        </p:nvPicPr>
        <p:blipFill>
          <a:blip r:embed="rId2">
            <a:alphaModFix/>
          </a:blip>
          <a:stretch>
            <a:fillRect/>
          </a:stretch>
        </p:blipFill>
        <p:spPr>
          <a:xfrm>
            <a:off x="12775925" y="7716950"/>
            <a:ext cx="1854476" cy="467800"/>
          </a:xfrm>
          <a:prstGeom prst="rect">
            <a:avLst/>
          </a:prstGeom>
          <a:noFill/>
          <a:ln>
            <a:noFill/>
          </a:ln>
        </p:spPr>
      </p:pic>
      <p:pic>
        <p:nvPicPr>
          <p:cNvPr id="5" name="Picture 4" descr="A diagram of a forest process&#10;&#10;AI-generated content may be incorrect.">
            <a:extLst>
              <a:ext uri="{FF2B5EF4-FFF2-40B4-BE49-F238E27FC236}">
                <a16:creationId xmlns:a16="http://schemas.microsoft.com/office/drawing/2014/main" id="{5F540817-4E08-5E4C-E61F-D032CF64388B}"/>
              </a:ext>
            </a:extLst>
          </p:cNvPr>
          <p:cNvPicPr>
            <a:picLocks noChangeAspect="1"/>
          </p:cNvPicPr>
          <p:nvPr/>
        </p:nvPicPr>
        <p:blipFill>
          <a:blip r:embed="rId3"/>
          <a:stretch>
            <a:fillRect/>
          </a:stretch>
        </p:blipFill>
        <p:spPr>
          <a:xfrm>
            <a:off x="5298976" y="1533270"/>
            <a:ext cx="10369151" cy="5832648"/>
          </a:xfrm>
          <a:prstGeom prst="rect">
            <a:avLst/>
          </a:prstGeom>
        </p:spPr>
      </p:pic>
      <p:sp>
        <p:nvSpPr>
          <p:cNvPr id="7" name="TextBox 6">
            <a:extLst>
              <a:ext uri="{FF2B5EF4-FFF2-40B4-BE49-F238E27FC236}">
                <a16:creationId xmlns:a16="http://schemas.microsoft.com/office/drawing/2014/main" id="{0A12FF13-67C7-0DE8-9EF5-92F2C8D20E66}"/>
              </a:ext>
            </a:extLst>
          </p:cNvPr>
          <p:cNvSpPr txBox="1"/>
          <p:nvPr/>
        </p:nvSpPr>
        <p:spPr>
          <a:xfrm>
            <a:off x="6858000" y="3657600"/>
            <a:ext cx="914400" cy="914400"/>
          </a:xfrm>
          <a:prstGeom prst="rect">
            <a:avLst/>
          </a:prstGeom>
          <a:noFill/>
        </p:spPr>
        <p:txBody>
          <a:bodyPr wrap="square" rtlCol="0">
            <a:spAutoFit/>
          </a:bodyPr>
          <a:lstStyle/>
          <a:p>
            <a:endParaRPr lang="en-IN" dirty="0"/>
          </a:p>
        </p:txBody>
      </p:sp>
      <p:sp>
        <p:nvSpPr>
          <p:cNvPr id="8" name="TextBox 7">
            <a:extLst>
              <a:ext uri="{FF2B5EF4-FFF2-40B4-BE49-F238E27FC236}">
                <a16:creationId xmlns:a16="http://schemas.microsoft.com/office/drawing/2014/main" id="{ABDC5F3E-33F2-8A43-B47C-C04B699F20BC}"/>
              </a:ext>
            </a:extLst>
          </p:cNvPr>
          <p:cNvSpPr txBox="1"/>
          <p:nvPr/>
        </p:nvSpPr>
        <p:spPr>
          <a:xfrm>
            <a:off x="618456" y="1738537"/>
            <a:ext cx="5688632" cy="6301918"/>
          </a:xfrm>
          <a:prstGeom prst="rect">
            <a:avLst/>
          </a:prstGeom>
          <a:noFill/>
        </p:spPr>
        <p:txBody>
          <a:bodyPr wrap="square" rtlCol="0">
            <a:spAutoFit/>
          </a:bodyPr>
          <a:lstStyle/>
          <a:p>
            <a:pPr>
              <a:lnSpc>
                <a:spcPct val="115000"/>
              </a:lnSpc>
              <a:spcAft>
                <a:spcPts val="800"/>
              </a:spcAft>
              <a:buNone/>
            </a:pPr>
            <a:r>
              <a:rPr lang="en-IN" sz="1800" kern="0" dirty="0">
                <a:solidFill>
                  <a:schemeClr val="bg1"/>
                </a:solidFill>
                <a:effectLst/>
                <a:latin typeface="Symbol" panose="05050102010706020507" pitchFamily="18" charset="2"/>
                <a:ea typeface="Times New Roman" panose="02020603050405020304" pitchFamily="18" charset="0"/>
                <a:cs typeface="Times New Roman" panose="02020603050405020304" pitchFamily="18" charset="0"/>
              </a:rPr>
              <a:t>·</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Ensemble Learning Algorithm</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Combines multiple decision trees.</a:t>
            </a:r>
            <a:endPar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buNone/>
            </a:pPr>
            <a:r>
              <a:rPr lang="en-IN" sz="1800" kern="0" dirty="0">
                <a:solidFill>
                  <a:schemeClr val="bg1"/>
                </a:solidFill>
                <a:effectLst/>
                <a:latin typeface="Symbol" panose="05050102010706020507" pitchFamily="18" charset="2"/>
                <a:ea typeface="Times New Roman" panose="02020603050405020304" pitchFamily="18" charset="0"/>
                <a:cs typeface="Times New Roman" panose="02020603050405020304" pitchFamily="18" charset="0"/>
              </a:rPr>
              <a:t>·</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Bagging Technique</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Each tree is trained on a random subset of the data.</a:t>
            </a:r>
            <a:endPar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buNone/>
            </a:pPr>
            <a:r>
              <a:rPr lang="en-IN" sz="1800" kern="0" dirty="0">
                <a:solidFill>
                  <a:schemeClr val="bg1"/>
                </a:solidFill>
                <a:effectLst/>
                <a:latin typeface="Symbol" panose="05050102010706020507" pitchFamily="18" charset="2"/>
                <a:ea typeface="Times New Roman" panose="02020603050405020304" pitchFamily="18" charset="0"/>
                <a:cs typeface="Times New Roman" panose="02020603050405020304" pitchFamily="18" charset="0"/>
              </a:rPr>
              <a:t>·</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Feature Randomness</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Uses a random subset of features for splitting nodes.</a:t>
            </a:r>
            <a:endPar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buNone/>
            </a:pPr>
            <a:r>
              <a:rPr lang="en-IN" sz="1800" kern="0" dirty="0">
                <a:solidFill>
                  <a:schemeClr val="bg1"/>
                </a:solidFill>
                <a:effectLst/>
                <a:latin typeface="Symbol" panose="05050102010706020507" pitchFamily="18" charset="2"/>
                <a:ea typeface="Times New Roman" panose="02020603050405020304" pitchFamily="18" charset="0"/>
                <a:cs typeface="Times New Roman" panose="02020603050405020304" pitchFamily="18" charset="0"/>
              </a:rPr>
              <a:t>·</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Prediction Method</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IN" sz="18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Regression</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Takes the average of individual tree outputs.</a:t>
            </a:r>
            <a:endPar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IN" sz="18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Classification</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Uses majority voting among trees.</a:t>
            </a:r>
            <a:endPar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buNone/>
            </a:pPr>
            <a:r>
              <a:rPr lang="en-IN" sz="1800" kern="0" dirty="0">
                <a:solidFill>
                  <a:schemeClr val="bg1"/>
                </a:solidFill>
                <a:effectLst/>
                <a:latin typeface="Symbol" panose="05050102010706020507" pitchFamily="18" charset="2"/>
                <a:ea typeface="Times New Roman" panose="02020603050405020304" pitchFamily="18" charset="0"/>
                <a:cs typeface="Times New Roman" panose="02020603050405020304" pitchFamily="18" charset="0"/>
              </a:rPr>
              <a:t>·</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Advantages</a:t>
            </a: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Improves accuracy.</a:t>
            </a:r>
            <a:endPar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Reduces overfitting compared to a single decision tree.</a:t>
            </a:r>
            <a:endPar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Handles missing data effectively.</a:t>
            </a:r>
            <a:endPar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Works well with high-dimensional datasets.</a:t>
            </a:r>
            <a:endPar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IN"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 </a:t>
            </a:r>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2838" y="900090"/>
            <a:ext cx="9572692" cy="2123658"/>
          </a:xfrm>
          <a:prstGeom prst="rect">
            <a:avLst/>
          </a:prstGeom>
        </p:spPr>
        <p:txBody>
          <a:bodyPr wrap="square">
            <a:spAutoFit/>
          </a:bodyPr>
          <a:lstStyle/>
          <a:p>
            <a:pPr>
              <a:buClr>
                <a:schemeClr val="bg1"/>
              </a:buClr>
              <a:buFont typeface="Arial" pitchFamily="34" charset="0"/>
              <a:buChar char="•"/>
            </a:pPr>
            <a:endParaRPr lang="en-US" sz="4800" b="1" dirty="0">
              <a:solidFill>
                <a:schemeClr val="bg1"/>
              </a:solidFill>
              <a:latin typeface="Calisto MT" pitchFamily="18" charset="0"/>
            </a:endParaRPr>
          </a:p>
          <a:p>
            <a:pPr>
              <a:buClr>
                <a:schemeClr val="bg1"/>
              </a:buClr>
              <a:buFont typeface="Arial" pitchFamily="34" charset="0"/>
              <a:buChar char="•"/>
            </a:pPr>
            <a:r>
              <a:rPr lang="en-US" sz="2800" b="1" dirty="0">
                <a:solidFill>
                  <a:schemeClr val="bg1"/>
                </a:solidFill>
                <a:latin typeface="Calisto MT" pitchFamily="18" charset="0"/>
              </a:rPr>
              <a:t> Prediction of Capacity Decrease Due to Temperature</a:t>
            </a:r>
            <a:endParaRPr lang="en-US" sz="2800" dirty="0">
              <a:solidFill>
                <a:schemeClr val="bg1"/>
              </a:solidFill>
              <a:latin typeface="Calisto MT" pitchFamily="18" charset="0"/>
            </a:endParaRPr>
          </a:p>
          <a:p>
            <a:pPr lvl="1">
              <a:buClr>
                <a:schemeClr val="bg1"/>
              </a:buClr>
              <a:buFont typeface="Arial" pitchFamily="34" charset="0"/>
              <a:buChar char="•"/>
            </a:pPr>
            <a:endParaRPr lang="en-US" sz="2800" dirty="0">
              <a:solidFill>
                <a:schemeClr val="bg1"/>
              </a:solidFill>
              <a:latin typeface="Calisto MT" pitchFamily="18" charset="0"/>
            </a:endParaRPr>
          </a:p>
          <a:p>
            <a:pPr lvl="1">
              <a:buClr>
                <a:schemeClr val="bg1"/>
              </a:buClr>
            </a:pPr>
            <a:endParaRPr lang="en-US" sz="2800" dirty="0">
              <a:solidFill>
                <a:schemeClr val="bg1"/>
              </a:solidFill>
              <a:latin typeface="Calisto MT" pitchFamily="18" charset="0"/>
            </a:endParaRPr>
          </a:p>
        </p:txBody>
      </p:sp>
      <p:sp>
        <p:nvSpPr>
          <p:cNvPr id="3" name="TextBox 2"/>
          <p:cNvSpPr txBox="1"/>
          <p:nvPr/>
        </p:nvSpPr>
        <p:spPr>
          <a:xfrm>
            <a:off x="2671730" y="614338"/>
            <a:ext cx="8060220" cy="1323439"/>
          </a:xfrm>
          <a:prstGeom prst="rect">
            <a:avLst/>
          </a:prstGeom>
          <a:noFill/>
        </p:spPr>
        <p:txBody>
          <a:bodyPr wrap="none" rtlCol="0">
            <a:spAutoFit/>
          </a:bodyPr>
          <a:lstStyle/>
          <a:p>
            <a:r>
              <a:rPr lang="en-US" sz="4000" b="1" dirty="0">
                <a:solidFill>
                  <a:schemeClr val="bg1"/>
                </a:solidFill>
                <a:latin typeface="Calisto MT" pitchFamily="18" charset="0"/>
              </a:rPr>
              <a:t>Expected Output / Desired Results</a:t>
            </a:r>
          </a:p>
          <a:p>
            <a:endParaRPr lang="en-US" sz="4000" dirty="0"/>
          </a:p>
        </p:txBody>
      </p:sp>
      <p:pic>
        <p:nvPicPr>
          <p:cNvPr id="5122" name="Picture 2" descr="C:\Users\SRIRAM\Downloads\extracted_images\extracted_images\page6_img5.png"/>
          <p:cNvPicPr>
            <a:picLocks noChangeAspect="1" noChangeArrowheads="1"/>
          </p:cNvPicPr>
          <p:nvPr/>
        </p:nvPicPr>
        <p:blipFill>
          <a:blip r:embed="rId2"/>
          <a:srcRect/>
          <a:stretch>
            <a:fillRect/>
          </a:stretch>
        </p:blipFill>
        <p:spPr bwMode="auto">
          <a:xfrm>
            <a:off x="618719" y="2614602"/>
            <a:ext cx="5910663" cy="4500594"/>
          </a:xfrm>
          <a:prstGeom prst="rect">
            <a:avLst/>
          </a:prstGeom>
          <a:noFill/>
        </p:spPr>
      </p:pic>
      <p:pic>
        <p:nvPicPr>
          <p:cNvPr id="5123" name="Picture 3" descr="C:\Users\SRIRAM\Downloads\extracted_images\extracted_images\page6_img6.png"/>
          <p:cNvPicPr>
            <a:picLocks noChangeAspect="1" noChangeArrowheads="1"/>
          </p:cNvPicPr>
          <p:nvPr/>
        </p:nvPicPr>
        <p:blipFill>
          <a:blip r:embed="rId3"/>
          <a:srcRect/>
          <a:stretch>
            <a:fillRect/>
          </a:stretch>
        </p:blipFill>
        <p:spPr bwMode="auto">
          <a:xfrm>
            <a:off x="7741021" y="2614602"/>
            <a:ext cx="6003599" cy="4500594"/>
          </a:xfrm>
          <a:prstGeom prst="rect">
            <a:avLst/>
          </a:prstGeom>
          <a:noFill/>
        </p:spPr>
      </p:pic>
      <p:sp>
        <p:nvSpPr>
          <p:cNvPr id="7" name="TextBox 6"/>
          <p:cNvSpPr txBox="1"/>
          <p:nvPr/>
        </p:nvSpPr>
        <p:spPr>
          <a:xfrm>
            <a:off x="242838" y="7400948"/>
            <a:ext cx="12715964" cy="615553"/>
          </a:xfrm>
          <a:prstGeom prst="rect">
            <a:avLst/>
          </a:prstGeom>
          <a:noFill/>
        </p:spPr>
        <p:txBody>
          <a:bodyPr wrap="square" rtlCol="0">
            <a:spAutoFit/>
          </a:bodyPr>
          <a:lstStyle/>
          <a:p>
            <a:pPr lvl="1">
              <a:buClr>
                <a:schemeClr val="bg1"/>
              </a:buClr>
              <a:buFont typeface="Wingdings" pitchFamily="2" charset="2"/>
              <a:buChar char="Ø"/>
            </a:pPr>
            <a:r>
              <a:rPr lang="en-US" sz="2000" dirty="0">
                <a:solidFill>
                  <a:schemeClr val="bg1"/>
                </a:solidFill>
              </a:rPr>
              <a:t> RF model accurately predicts capacity degradation with an R² score of 0.83 and MSE of 1.67.</a:t>
            </a:r>
          </a:p>
          <a:p>
            <a:pPr>
              <a:buClr>
                <a:schemeClr val="bg1"/>
              </a:buClr>
              <a:buFont typeface="Wingdings" pitchFamily="2" charset="2"/>
              <a:buChar char="Ø"/>
            </a:pPr>
            <a:endParaRPr lang="en-US" dirty="0"/>
          </a:p>
        </p:txBody>
      </p:sp>
      <p:pic>
        <p:nvPicPr>
          <p:cNvPr id="8" name="Google Shape;54;p11"/>
          <p:cNvPicPr preferRelativeResize="0"/>
          <p:nvPr/>
        </p:nvPicPr>
        <p:blipFill>
          <a:blip r:embed="rId4">
            <a:alphaModFix/>
          </a:blip>
          <a:stretch>
            <a:fillRect/>
          </a:stretch>
        </p:blipFill>
        <p:spPr>
          <a:xfrm>
            <a:off x="12775925" y="7716950"/>
            <a:ext cx="1854476" cy="467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5714" y="6900882"/>
            <a:ext cx="11192488" cy="1138773"/>
          </a:xfrm>
          <a:prstGeom prst="rect">
            <a:avLst/>
          </a:prstGeom>
          <a:noFill/>
        </p:spPr>
        <p:txBody>
          <a:bodyPr wrap="none" rtlCol="0">
            <a:spAutoFit/>
          </a:bodyPr>
          <a:lstStyle/>
          <a:p>
            <a:endParaRPr lang="en-US" dirty="0"/>
          </a:p>
          <a:p>
            <a:pPr>
              <a:buClr>
                <a:schemeClr val="bg1"/>
              </a:buClr>
              <a:buFont typeface="Arial" pitchFamily="34" charset="0"/>
              <a:buChar char="•"/>
            </a:pPr>
            <a:r>
              <a:rPr lang="en-US" sz="2000" b="1" dirty="0">
                <a:solidFill>
                  <a:schemeClr val="bg1"/>
                </a:solidFill>
              </a:rPr>
              <a:t> Prediction of Capacity Decrease with Multiple Features</a:t>
            </a:r>
            <a:endParaRPr lang="en-US" sz="2000" dirty="0">
              <a:solidFill>
                <a:schemeClr val="bg1"/>
              </a:solidFill>
            </a:endParaRPr>
          </a:p>
          <a:p>
            <a:pPr lvl="1">
              <a:buClr>
                <a:schemeClr val="bg1"/>
              </a:buClr>
              <a:buFont typeface="Arial" pitchFamily="34" charset="0"/>
              <a:buChar char="•"/>
            </a:pPr>
            <a:r>
              <a:rPr lang="en-US" sz="2000" dirty="0">
                <a:solidFill>
                  <a:schemeClr val="bg1"/>
                </a:solidFill>
              </a:rPr>
              <a:t> RF model predicts capacity based on voltage, current, and temperature with an R² score of 0.73.</a:t>
            </a:r>
          </a:p>
          <a:p>
            <a:endParaRPr lang="en-US" dirty="0"/>
          </a:p>
        </p:txBody>
      </p:sp>
      <p:sp>
        <p:nvSpPr>
          <p:cNvPr id="3" name="TextBox 2"/>
          <p:cNvSpPr txBox="1"/>
          <p:nvPr/>
        </p:nvSpPr>
        <p:spPr>
          <a:xfrm>
            <a:off x="242838" y="328586"/>
            <a:ext cx="10169772" cy="1384995"/>
          </a:xfrm>
          <a:prstGeom prst="rect">
            <a:avLst/>
          </a:prstGeom>
          <a:noFill/>
        </p:spPr>
        <p:txBody>
          <a:bodyPr wrap="none" rtlCol="0">
            <a:spAutoFit/>
          </a:bodyPr>
          <a:lstStyle/>
          <a:p>
            <a:pPr lvl="1">
              <a:buClr>
                <a:schemeClr val="bg1"/>
              </a:buClr>
            </a:pPr>
            <a:endParaRPr lang="en-US" sz="2800" b="1" dirty="0">
              <a:solidFill>
                <a:schemeClr val="bg1"/>
              </a:solidFill>
              <a:latin typeface="Calisto MT" pitchFamily="18" charset="0"/>
            </a:endParaRPr>
          </a:p>
          <a:p>
            <a:pPr lvl="1">
              <a:buClr>
                <a:schemeClr val="bg1"/>
              </a:buClr>
              <a:buFont typeface="Arial" pitchFamily="34" charset="0"/>
              <a:buChar char="•"/>
            </a:pPr>
            <a:r>
              <a:rPr lang="en-US" sz="2800" b="1" dirty="0">
                <a:solidFill>
                  <a:schemeClr val="bg1"/>
                </a:solidFill>
                <a:latin typeface="Calisto MT" pitchFamily="18" charset="0"/>
              </a:rPr>
              <a:t> Prediction of </a:t>
            </a:r>
            <a:r>
              <a:rPr lang="en-US" sz="2800" dirty="0">
                <a:solidFill>
                  <a:schemeClr val="bg1"/>
                </a:solidFill>
                <a:latin typeface="Calisto MT" pitchFamily="18" charset="0"/>
              </a:rPr>
              <a:t>Battery Capacity vs. Cycles (for multiple batteries).</a:t>
            </a:r>
          </a:p>
          <a:p>
            <a:endParaRPr lang="en-US" sz="2800" dirty="0">
              <a:latin typeface="Calisto MT" pitchFamily="18" charset="0"/>
            </a:endParaRPr>
          </a:p>
        </p:txBody>
      </p:sp>
      <p:pic>
        <p:nvPicPr>
          <p:cNvPr id="6146" name="Picture 2" descr="C:\Users\SRIRAM\Downloads\extracted_images\extracted_images\page6_img3.jpeg"/>
          <p:cNvPicPr>
            <a:picLocks noChangeAspect="1" noChangeArrowheads="1"/>
          </p:cNvPicPr>
          <p:nvPr/>
        </p:nvPicPr>
        <p:blipFill>
          <a:blip r:embed="rId2"/>
          <a:srcRect/>
          <a:stretch>
            <a:fillRect/>
          </a:stretch>
        </p:blipFill>
        <p:spPr bwMode="auto">
          <a:xfrm>
            <a:off x="7743828" y="1685908"/>
            <a:ext cx="6447005" cy="4714908"/>
          </a:xfrm>
          <a:prstGeom prst="rect">
            <a:avLst/>
          </a:prstGeom>
          <a:noFill/>
        </p:spPr>
      </p:pic>
      <p:pic>
        <p:nvPicPr>
          <p:cNvPr id="6147" name="Picture 3" descr="C:\Users\SRIRAM\Downloads\extracted_images\extracted_images\page6_img7.jpeg"/>
          <p:cNvPicPr>
            <a:picLocks noChangeAspect="1" noChangeArrowheads="1"/>
          </p:cNvPicPr>
          <p:nvPr/>
        </p:nvPicPr>
        <p:blipFill>
          <a:blip r:embed="rId3"/>
          <a:srcRect/>
          <a:stretch>
            <a:fillRect/>
          </a:stretch>
        </p:blipFill>
        <p:spPr bwMode="auto">
          <a:xfrm>
            <a:off x="528591" y="1685908"/>
            <a:ext cx="6643734" cy="4714908"/>
          </a:xfrm>
          <a:prstGeom prst="rect">
            <a:avLst/>
          </a:prstGeom>
          <a:noFill/>
        </p:spPr>
      </p:pic>
      <p:pic>
        <p:nvPicPr>
          <p:cNvPr id="8" name="Google Shape;54;p11"/>
          <p:cNvPicPr preferRelativeResize="0"/>
          <p:nvPr/>
        </p:nvPicPr>
        <p:blipFill>
          <a:blip r:embed="rId4">
            <a:alphaModFix/>
          </a:blip>
          <a:stretch>
            <a:fillRect/>
          </a:stretch>
        </p:blipFill>
        <p:spPr>
          <a:xfrm>
            <a:off x="12775925" y="7716950"/>
            <a:ext cx="1854476" cy="467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5714" y="1614470"/>
            <a:ext cx="6858048" cy="4247317"/>
          </a:xfrm>
          <a:prstGeom prst="rect">
            <a:avLst/>
          </a:prstGeom>
        </p:spPr>
        <p:txBody>
          <a:bodyPr wrap="square">
            <a:spAutoFit/>
          </a:bodyPr>
          <a:lstStyle/>
          <a:p>
            <a:pPr algn="ctr"/>
            <a:endParaRPr lang="en-US" sz="4000" b="1" dirty="0">
              <a:solidFill>
                <a:schemeClr val="bg1"/>
              </a:solidFill>
            </a:endParaRPr>
          </a:p>
          <a:p>
            <a:r>
              <a:rPr lang="en-US" sz="2000" dirty="0">
                <a:solidFill>
                  <a:schemeClr val="bg1"/>
                </a:solidFill>
              </a:rPr>
              <a:t>The models are evaluated using:</a:t>
            </a:r>
          </a:p>
          <a:p>
            <a:pPr>
              <a:lnSpc>
                <a:spcPct val="150000"/>
              </a:lnSpc>
              <a:buClr>
                <a:schemeClr val="bg1"/>
              </a:buClr>
              <a:buFont typeface="Arial" pitchFamily="34" charset="0"/>
              <a:buChar char="•"/>
            </a:pPr>
            <a:r>
              <a:rPr lang="en-US" sz="2000" b="1" dirty="0">
                <a:solidFill>
                  <a:schemeClr val="bg1"/>
                </a:solidFill>
              </a:rPr>
              <a:t>R² Score:</a:t>
            </a:r>
            <a:r>
              <a:rPr lang="en-US" sz="2000" dirty="0">
                <a:solidFill>
                  <a:schemeClr val="bg1"/>
                </a:solidFill>
              </a:rPr>
              <a:t> Measures the model's ability to explain  variance.</a:t>
            </a:r>
          </a:p>
          <a:p>
            <a:pPr lvl="1">
              <a:lnSpc>
                <a:spcPct val="150000"/>
              </a:lnSpc>
              <a:buClr>
                <a:schemeClr val="bg1"/>
              </a:buClr>
              <a:buFont typeface="Arial" pitchFamily="34" charset="0"/>
              <a:buChar char="•"/>
            </a:pPr>
            <a:r>
              <a:rPr lang="en-US" sz="2000" b="1" dirty="0">
                <a:solidFill>
                  <a:schemeClr val="bg1"/>
                </a:solidFill>
              </a:rPr>
              <a:t>RF Model:</a:t>
            </a:r>
            <a:r>
              <a:rPr lang="en-US" sz="2000" dirty="0">
                <a:solidFill>
                  <a:schemeClr val="bg1"/>
                </a:solidFill>
              </a:rPr>
              <a:t> 0.83</a:t>
            </a:r>
          </a:p>
          <a:p>
            <a:pPr lvl="1">
              <a:lnSpc>
                <a:spcPct val="150000"/>
              </a:lnSpc>
              <a:buClr>
                <a:schemeClr val="bg1"/>
              </a:buClr>
              <a:buFont typeface="Arial" pitchFamily="34" charset="0"/>
              <a:buChar char="•"/>
            </a:pPr>
            <a:r>
              <a:rPr lang="en-US" sz="2000" b="1" dirty="0">
                <a:solidFill>
                  <a:schemeClr val="bg1"/>
                </a:solidFill>
              </a:rPr>
              <a:t>SVM Model:</a:t>
            </a:r>
            <a:r>
              <a:rPr lang="en-US" sz="2000" dirty="0">
                <a:solidFill>
                  <a:schemeClr val="bg1"/>
                </a:solidFill>
              </a:rPr>
              <a:t> 0.90 - 0.99</a:t>
            </a:r>
          </a:p>
          <a:p>
            <a:pPr>
              <a:lnSpc>
                <a:spcPct val="150000"/>
              </a:lnSpc>
              <a:buClr>
                <a:schemeClr val="bg1"/>
              </a:buClr>
              <a:buFont typeface="Arial" pitchFamily="34" charset="0"/>
              <a:buChar char="•"/>
            </a:pPr>
            <a:r>
              <a:rPr lang="en-US" sz="2000" b="1" dirty="0">
                <a:solidFill>
                  <a:schemeClr val="bg1"/>
                </a:solidFill>
              </a:rPr>
              <a:t>Mean Squared Error (MSE):</a:t>
            </a:r>
            <a:r>
              <a:rPr lang="en-US" sz="2000" dirty="0">
                <a:solidFill>
                  <a:schemeClr val="bg1"/>
                </a:solidFill>
              </a:rPr>
              <a:t> Measures prediction error.</a:t>
            </a:r>
          </a:p>
          <a:p>
            <a:pPr lvl="1">
              <a:lnSpc>
                <a:spcPct val="150000"/>
              </a:lnSpc>
              <a:buClr>
                <a:schemeClr val="bg1"/>
              </a:buClr>
              <a:buFont typeface="Arial" pitchFamily="34" charset="0"/>
              <a:buChar char="•"/>
            </a:pPr>
            <a:r>
              <a:rPr lang="en-US" sz="2000" b="1" dirty="0">
                <a:solidFill>
                  <a:schemeClr val="bg1"/>
                </a:solidFill>
              </a:rPr>
              <a:t>RF Model:</a:t>
            </a:r>
            <a:r>
              <a:rPr lang="en-US" sz="2000" dirty="0">
                <a:solidFill>
                  <a:schemeClr val="bg1"/>
                </a:solidFill>
              </a:rPr>
              <a:t> 1.67</a:t>
            </a:r>
          </a:p>
          <a:p>
            <a:pPr lvl="1">
              <a:lnSpc>
                <a:spcPct val="150000"/>
              </a:lnSpc>
              <a:buClr>
                <a:schemeClr val="bg1"/>
              </a:buClr>
              <a:buFont typeface="Arial" pitchFamily="34" charset="0"/>
              <a:buChar char="•"/>
            </a:pPr>
            <a:r>
              <a:rPr lang="en-US" sz="2000" b="1" dirty="0">
                <a:solidFill>
                  <a:schemeClr val="bg1"/>
                </a:solidFill>
              </a:rPr>
              <a:t>SVM Model:</a:t>
            </a:r>
            <a:r>
              <a:rPr lang="en-US" sz="2000" dirty="0">
                <a:solidFill>
                  <a:schemeClr val="bg1"/>
                </a:solidFill>
              </a:rPr>
              <a:t> Lower values indicate high accuracy.</a:t>
            </a:r>
          </a:p>
        </p:txBody>
      </p:sp>
      <p:graphicFrame>
        <p:nvGraphicFramePr>
          <p:cNvPr id="3" name="Table 2"/>
          <p:cNvGraphicFramePr>
            <a:graphicFrameLocks noGrp="1"/>
          </p:cNvGraphicFramePr>
          <p:nvPr/>
        </p:nvGraphicFramePr>
        <p:xfrm>
          <a:off x="7029448" y="1471594"/>
          <a:ext cx="7429552" cy="4572036"/>
        </p:xfrm>
        <a:graphic>
          <a:graphicData uri="http://schemas.openxmlformats.org/drawingml/2006/table">
            <a:tbl>
              <a:tblPr firstRow="1" bandRow="1">
                <a:tableStyleId>{69C7853C-536D-4A76-A0AE-DD22124D55A5}</a:tableStyleId>
              </a:tblPr>
              <a:tblGrid>
                <a:gridCol w="3714776">
                  <a:extLst>
                    <a:ext uri="{9D8B030D-6E8A-4147-A177-3AD203B41FA5}">
                      <a16:colId xmlns:a16="http://schemas.microsoft.com/office/drawing/2014/main" val="20000"/>
                    </a:ext>
                  </a:extLst>
                </a:gridCol>
                <a:gridCol w="3714776">
                  <a:extLst>
                    <a:ext uri="{9D8B030D-6E8A-4147-A177-3AD203B41FA5}">
                      <a16:colId xmlns:a16="http://schemas.microsoft.com/office/drawing/2014/main" val="20001"/>
                    </a:ext>
                  </a:extLst>
                </a:gridCol>
              </a:tblGrid>
              <a:tr h="480424">
                <a:tc>
                  <a:txBody>
                    <a:bodyPr/>
                    <a:lstStyle/>
                    <a:p>
                      <a:r>
                        <a:rPr lang="en-IN" dirty="0">
                          <a:latin typeface="Calisto MT" pitchFamily="18" charset="0"/>
                        </a:rPr>
                        <a:t>METHOD</a:t>
                      </a:r>
                      <a:endParaRPr lang="en-US" dirty="0">
                        <a:latin typeface="Calisto MT" pitchFamily="18" charset="0"/>
                      </a:endParaRPr>
                    </a:p>
                  </a:txBody>
                  <a:tcPr/>
                </a:tc>
                <a:tc>
                  <a:txBody>
                    <a:bodyPr/>
                    <a:lstStyle/>
                    <a:p>
                      <a:r>
                        <a:rPr lang="en-IN" dirty="0">
                          <a:latin typeface="Calisto MT" pitchFamily="18" charset="0"/>
                        </a:rPr>
                        <a:t>ERROR</a:t>
                      </a:r>
                      <a:endParaRPr lang="en-US" dirty="0">
                        <a:latin typeface="Calisto MT" pitchFamily="18" charset="0"/>
                      </a:endParaRPr>
                    </a:p>
                  </a:txBody>
                  <a:tcPr/>
                </a:tc>
                <a:extLst>
                  <a:ext uri="{0D108BD9-81ED-4DB2-BD59-A6C34878D82A}">
                    <a16:rowId xmlns:a16="http://schemas.microsoft.com/office/drawing/2014/main" val="10000"/>
                  </a:ext>
                </a:extLst>
              </a:tr>
              <a:tr h="584516">
                <a:tc>
                  <a:txBody>
                    <a:bodyPr/>
                    <a:lstStyle/>
                    <a:p>
                      <a:r>
                        <a:rPr lang="en-IN" dirty="0">
                          <a:latin typeface="Calisto MT" pitchFamily="18" charset="0"/>
                        </a:rPr>
                        <a:t>BY LSTM</a:t>
                      </a:r>
                      <a:endParaRPr lang="en-US" dirty="0">
                        <a:latin typeface="Calisto MT" pitchFamily="18" charset="0"/>
                      </a:endParaRPr>
                    </a:p>
                  </a:txBody>
                  <a:tcPr/>
                </a:tc>
                <a:tc>
                  <a:txBody>
                    <a:bodyPr/>
                    <a:lstStyle/>
                    <a:p>
                      <a:r>
                        <a:rPr lang="en-IN" dirty="0"/>
                        <a:t>2%</a:t>
                      </a:r>
                      <a:endParaRPr lang="en-US" dirty="0"/>
                    </a:p>
                  </a:txBody>
                  <a:tcPr/>
                </a:tc>
                <a:extLst>
                  <a:ext uri="{0D108BD9-81ED-4DB2-BD59-A6C34878D82A}">
                    <a16:rowId xmlns:a16="http://schemas.microsoft.com/office/drawing/2014/main" val="10001"/>
                  </a:ext>
                </a:extLst>
              </a:tr>
              <a:tr h="584516">
                <a:tc>
                  <a:txBody>
                    <a:bodyPr/>
                    <a:lstStyle/>
                    <a:p>
                      <a:r>
                        <a:rPr lang="en-IN" dirty="0">
                          <a:latin typeface="Calisto MT" pitchFamily="18" charset="0"/>
                        </a:rPr>
                        <a:t>BPNN</a:t>
                      </a:r>
                      <a:endParaRPr lang="en-US" dirty="0">
                        <a:latin typeface="Calisto MT" pitchFamily="18" charset="0"/>
                      </a:endParaRPr>
                    </a:p>
                  </a:txBody>
                  <a:tcPr/>
                </a:tc>
                <a:tc>
                  <a:txBody>
                    <a:bodyPr/>
                    <a:lstStyle/>
                    <a:p>
                      <a:r>
                        <a:rPr lang="en-IN" dirty="0"/>
                        <a:t>5%</a:t>
                      </a:r>
                      <a:endParaRPr lang="en-US" dirty="0"/>
                    </a:p>
                  </a:txBody>
                  <a:tcPr/>
                </a:tc>
                <a:extLst>
                  <a:ext uri="{0D108BD9-81ED-4DB2-BD59-A6C34878D82A}">
                    <a16:rowId xmlns:a16="http://schemas.microsoft.com/office/drawing/2014/main" val="10002"/>
                  </a:ext>
                </a:extLst>
              </a:tr>
              <a:tr h="584516">
                <a:tc>
                  <a:txBody>
                    <a:bodyPr/>
                    <a:lstStyle/>
                    <a:p>
                      <a:r>
                        <a:rPr lang="en-IN" dirty="0">
                          <a:latin typeface="Calisto MT" pitchFamily="18" charset="0"/>
                        </a:rPr>
                        <a:t>SVR</a:t>
                      </a:r>
                      <a:endParaRPr lang="en-US" dirty="0">
                        <a:latin typeface="Calisto MT" pitchFamily="18" charset="0"/>
                      </a:endParaRPr>
                    </a:p>
                  </a:txBody>
                  <a:tcPr/>
                </a:tc>
                <a:tc>
                  <a:txBody>
                    <a:bodyPr/>
                    <a:lstStyle/>
                    <a:p>
                      <a:r>
                        <a:rPr lang="en-IN" dirty="0"/>
                        <a:t>10.9%</a:t>
                      </a:r>
                      <a:endParaRPr lang="en-US" dirty="0"/>
                    </a:p>
                  </a:txBody>
                  <a:tcPr/>
                </a:tc>
                <a:extLst>
                  <a:ext uri="{0D108BD9-81ED-4DB2-BD59-A6C34878D82A}">
                    <a16:rowId xmlns:a16="http://schemas.microsoft.com/office/drawing/2014/main" val="10003"/>
                  </a:ext>
                </a:extLst>
              </a:tr>
              <a:tr h="584516">
                <a:tc>
                  <a:txBody>
                    <a:bodyPr/>
                    <a:lstStyle/>
                    <a:p>
                      <a:r>
                        <a:rPr lang="en-IN" dirty="0">
                          <a:latin typeface="Calisto MT" pitchFamily="18" charset="0"/>
                        </a:rPr>
                        <a:t>GRNN</a:t>
                      </a:r>
                      <a:endParaRPr lang="en-US" dirty="0">
                        <a:latin typeface="Calisto MT" pitchFamily="18" charset="0"/>
                      </a:endParaRPr>
                    </a:p>
                  </a:txBody>
                  <a:tcPr/>
                </a:tc>
                <a:tc>
                  <a:txBody>
                    <a:bodyPr/>
                    <a:lstStyle/>
                    <a:p>
                      <a:r>
                        <a:rPr lang="en-IN" dirty="0"/>
                        <a:t>4.3%</a:t>
                      </a:r>
                      <a:endParaRPr lang="en-US" dirty="0"/>
                    </a:p>
                  </a:txBody>
                  <a:tcPr/>
                </a:tc>
                <a:extLst>
                  <a:ext uri="{0D108BD9-81ED-4DB2-BD59-A6C34878D82A}">
                    <a16:rowId xmlns:a16="http://schemas.microsoft.com/office/drawing/2014/main" val="10004"/>
                  </a:ext>
                </a:extLst>
              </a:tr>
              <a:tr h="584516">
                <a:tc>
                  <a:txBody>
                    <a:bodyPr/>
                    <a:lstStyle/>
                    <a:p>
                      <a:r>
                        <a:rPr lang="en-IN" dirty="0">
                          <a:latin typeface="Calisto MT" pitchFamily="18" charset="0"/>
                        </a:rPr>
                        <a:t>PSO RF</a:t>
                      </a:r>
                      <a:endParaRPr lang="en-US" dirty="0">
                        <a:latin typeface="Calisto MT" pitchFamily="18" charset="0"/>
                      </a:endParaRPr>
                    </a:p>
                  </a:txBody>
                  <a:tcPr/>
                </a:tc>
                <a:tc>
                  <a:txBody>
                    <a:bodyPr/>
                    <a:lstStyle/>
                    <a:p>
                      <a:r>
                        <a:rPr lang="en-IN" dirty="0"/>
                        <a:t>3%</a:t>
                      </a:r>
                      <a:endParaRPr lang="en-US" dirty="0"/>
                    </a:p>
                  </a:txBody>
                  <a:tcPr/>
                </a:tc>
                <a:extLst>
                  <a:ext uri="{0D108BD9-81ED-4DB2-BD59-A6C34878D82A}">
                    <a16:rowId xmlns:a16="http://schemas.microsoft.com/office/drawing/2014/main" val="10005"/>
                  </a:ext>
                </a:extLst>
              </a:tr>
              <a:tr h="584516">
                <a:tc>
                  <a:txBody>
                    <a:bodyPr/>
                    <a:lstStyle/>
                    <a:p>
                      <a:r>
                        <a:rPr lang="en-IN" dirty="0">
                          <a:latin typeface="Calisto MT" pitchFamily="18" charset="0"/>
                        </a:rPr>
                        <a:t>Deep Neural Network</a:t>
                      </a:r>
                      <a:endParaRPr lang="en-US" dirty="0">
                        <a:latin typeface="Calisto MT" pitchFamily="18" charset="0"/>
                      </a:endParaRPr>
                    </a:p>
                  </a:txBody>
                  <a:tcPr/>
                </a:tc>
                <a:tc>
                  <a:txBody>
                    <a:bodyPr/>
                    <a:lstStyle/>
                    <a:p>
                      <a:r>
                        <a:rPr lang="en-IN" dirty="0"/>
                        <a:t>6.6%</a:t>
                      </a:r>
                      <a:endParaRPr lang="en-US" dirty="0"/>
                    </a:p>
                  </a:txBody>
                  <a:tcPr/>
                </a:tc>
                <a:extLst>
                  <a:ext uri="{0D108BD9-81ED-4DB2-BD59-A6C34878D82A}">
                    <a16:rowId xmlns:a16="http://schemas.microsoft.com/office/drawing/2014/main" val="10006"/>
                  </a:ext>
                </a:extLst>
              </a:tr>
              <a:tr h="584516">
                <a:tc>
                  <a:txBody>
                    <a:bodyPr/>
                    <a:lstStyle/>
                    <a:p>
                      <a:r>
                        <a:rPr lang="en-IN" dirty="0">
                          <a:latin typeface="Calisto MT" pitchFamily="18" charset="0"/>
                        </a:rPr>
                        <a:t>Proposed system (Tune</a:t>
                      </a:r>
                      <a:r>
                        <a:rPr lang="en-IN" baseline="0" dirty="0">
                          <a:latin typeface="Calisto MT" pitchFamily="18" charset="0"/>
                        </a:rPr>
                        <a:t>d RF)</a:t>
                      </a:r>
                      <a:endParaRPr lang="en-US" dirty="0">
                        <a:latin typeface="Calisto MT" pitchFamily="18" charset="0"/>
                      </a:endParaRPr>
                    </a:p>
                  </a:txBody>
                  <a:tcPr/>
                </a:tc>
                <a:tc>
                  <a:txBody>
                    <a:bodyPr/>
                    <a:lstStyle/>
                    <a:p>
                      <a:r>
                        <a:rPr lang="en-IN" dirty="0"/>
                        <a:t>1.67%</a:t>
                      </a:r>
                      <a:endParaRPr lang="en-US" dirty="0"/>
                    </a:p>
                  </a:txBody>
                  <a:tcPr/>
                </a:tc>
                <a:extLst>
                  <a:ext uri="{0D108BD9-81ED-4DB2-BD59-A6C34878D82A}">
                    <a16:rowId xmlns:a16="http://schemas.microsoft.com/office/drawing/2014/main" val="10007"/>
                  </a:ext>
                </a:extLst>
              </a:tr>
            </a:tbl>
          </a:graphicData>
        </a:graphic>
      </p:graphicFrame>
      <p:sp>
        <p:nvSpPr>
          <p:cNvPr id="5" name="TextBox 4"/>
          <p:cNvSpPr txBox="1"/>
          <p:nvPr/>
        </p:nvSpPr>
        <p:spPr>
          <a:xfrm>
            <a:off x="385714" y="828652"/>
            <a:ext cx="4887877" cy="1323439"/>
          </a:xfrm>
          <a:prstGeom prst="rect">
            <a:avLst/>
          </a:prstGeom>
          <a:noFill/>
        </p:spPr>
        <p:txBody>
          <a:bodyPr wrap="none" rtlCol="0">
            <a:spAutoFit/>
          </a:bodyPr>
          <a:lstStyle/>
          <a:p>
            <a:r>
              <a:rPr lang="en-US" sz="4000" b="1" dirty="0">
                <a:solidFill>
                  <a:schemeClr val="bg1"/>
                </a:solidFill>
                <a:latin typeface="Calisto MT" pitchFamily="18" charset="0"/>
              </a:rPr>
              <a:t>Performance Metrics</a:t>
            </a:r>
          </a:p>
          <a:p>
            <a:endParaRPr lang="en-US" sz="4000" dirty="0">
              <a:latin typeface="Calisto MT" pitchFamily="18" charset="0"/>
            </a:endParaRPr>
          </a:p>
        </p:txBody>
      </p:sp>
      <p:pic>
        <p:nvPicPr>
          <p:cNvPr id="6" name="Google Shape;54;p11"/>
          <p:cNvPicPr preferRelativeResize="0"/>
          <p:nvPr/>
        </p:nvPicPr>
        <p:blipFill>
          <a:blip r:embed="rId2">
            <a:alphaModFix/>
          </a:blip>
          <a:stretch>
            <a:fillRect/>
          </a:stretch>
        </p:blipFill>
        <p:spPr>
          <a:xfrm>
            <a:off x="12775925" y="7716950"/>
            <a:ext cx="1854476" cy="467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3"/>
          <p:cNvSpPr txBox="1"/>
          <p:nvPr/>
        </p:nvSpPr>
        <p:spPr>
          <a:xfrm>
            <a:off x="1743036" y="328586"/>
            <a:ext cx="10056000" cy="121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000" dirty="0">
                <a:solidFill>
                  <a:schemeClr val="lt1"/>
                </a:solidFill>
                <a:latin typeface="Calisto MT" pitchFamily="18" charset="0"/>
                <a:ea typeface="Saira"/>
                <a:cs typeface="Saira"/>
                <a:sym typeface="Saira"/>
              </a:rPr>
              <a:t>Conclusion</a:t>
            </a:r>
            <a:endParaRPr sz="4000">
              <a:solidFill>
                <a:schemeClr val="lt1"/>
              </a:solidFill>
              <a:latin typeface="Calisto MT" pitchFamily="18" charset="0"/>
              <a:ea typeface="Saira"/>
              <a:cs typeface="Saira"/>
              <a:sym typeface="Saira"/>
            </a:endParaRPr>
          </a:p>
        </p:txBody>
      </p:sp>
      <p:sp>
        <p:nvSpPr>
          <p:cNvPr id="227" name="Google Shape;227;p23"/>
          <p:cNvSpPr txBox="1"/>
          <p:nvPr/>
        </p:nvSpPr>
        <p:spPr>
          <a:xfrm>
            <a:off x="394800" y="1281125"/>
            <a:ext cx="13840800" cy="6469500"/>
          </a:xfrm>
          <a:prstGeom prst="rect">
            <a:avLst/>
          </a:prstGeom>
          <a:noFill/>
          <a:ln>
            <a:noFill/>
          </a:ln>
        </p:spPr>
        <p:txBody>
          <a:bodyPr spcFirstLastPara="1" wrap="square" lIns="91425" tIns="91425" rIns="91425" bIns="91425" anchor="t" anchorCtr="0">
            <a:noAutofit/>
          </a:bodyPr>
          <a:lstStyle/>
          <a:p>
            <a:pPr>
              <a:buClr>
                <a:schemeClr val="bg1"/>
              </a:buClr>
              <a:buFont typeface="Wingdings" pitchFamily="2" charset="2"/>
              <a:buChar char="v"/>
            </a:pPr>
            <a:r>
              <a:rPr lang="en-US" sz="2400" dirty="0">
                <a:solidFill>
                  <a:schemeClr val="bg1"/>
                </a:solidFill>
                <a:latin typeface="Arial" pitchFamily="34" charset="0"/>
                <a:cs typeface="Arial" pitchFamily="34" charset="0"/>
              </a:rPr>
              <a:t> Accurate RUL Prediction: Applied Random Forest (RF) and Support Vector Machine (SVM) models for Remaining Useful Life (RUL) estimation of Li-ion batteries.</a:t>
            </a:r>
          </a:p>
          <a:p>
            <a:pPr>
              <a:buClr>
                <a:schemeClr val="bg1"/>
              </a:buClr>
              <a:buFont typeface="Wingdings" pitchFamily="2" charset="2"/>
              <a:buChar char="v"/>
            </a:pPr>
            <a:endParaRPr lang="en-US" sz="2400" dirty="0">
              <a:solidFill>
                <a:schemeClr val="bg1"/>
              </a:solidFill>
              <a:latin typeface="Arial" pitchFamily="34" charset="0"/>
              <a:cs typeface="Arial" pitchFamily="34" charset="0"/>
            </a:endParaRPr>
          </a:p>
          <a:p>
            <a:pPr>
              <a:buClr>
                <a:schemeClr val="bg1"/>
              </a:buClr>
              <a:buFont typeface="Wingdings" pitchFamily="2" charset="2"/>
              <a:buChar char="v"/>
            </a:pPr>
            <a:r>
              <a:rPr lang="en-US" sz="2400" dirty="0">
                <a:solidFill>
                  <a:schemeClr val="bg1"/>
                </a:solidFill>
                <a:latin typeface="Arial" pitchFamily="34" charset="0"/>
                <a:cs typeface="Arial" pitchFamily="34" charset="0"/>
              </a:rPr>
              <a:t> Data Preprocessing: Rigorous cleaning and feature selection using One-way ANOVA, identifying 7 key factors out of 10 affecting battery life.</a:t>
            </a:r>
          </a:p>
          <a:p>
            <a:pPr>
              <a:buClr>
                <a:schemeClr val="bg1"/>
              </a:buClr>
              <a:buFont typeface="Wingdings" pitchFamily="2" charset="2"/>
              <a:buChar char="v"/>
            </a:pPr>
            <a:endParaRPr lang="en-US" sz="2400" dirty="0">
              <a:solidFill>
                <a:schemeClr val="bg1"/>
              </a:solidFill>
              <a:latin typeface="Arial" pitchFamily="34" charset="0"/>
              <a:cs typeface="Arial" pitchFamily="34" charset="0"/>
            </a:endParaRPr>
          </a:p>
          <a:p>
            <a:pPr>
              <a:buClr>
                <a:schemeClr val="bg1"/>
              </a:buClr>
              <a:buFont typeface="Wingdings" pitchFamily="2" charset="2"/>
              <a:buChar char="v"/>
            </a:pPr>
            <a:r>
              <a:rPr lang="en-US" sz="2400" dirty="0">
                <a:solidFill>
                  <a:schemeClr val="bg1"/>
                </a:solidFill>
                <a:latin typeface="Arial" pitchFamily="34" charset="0"/>
                <a:cs typeface="Arial" pitchFamily="34" charset="0"/>
              </a:rPr>
              <a:t> Model Performance:</a:t>
            </a:r>
          </a:p>
          <a:p>
            <a:pPr>
              <a:buClr>
                <a:schemeClr val="bg1"/>
              </a:buClr>
              <a:buFont typeface="Arial" pitchFamily="34" charset="0"/>
              <a:buChar char="•"/>
            </a:pPr>
            <a:r>
              <a:rPr lang="en-US" sz="2400" dirty="0">
                <a:solidFill>
                  <a:schemeClr val="bg1"/>
                </a:solidFill>
                <a:latin typeface="Arial" pitchFamily="34" charset="0"/>
                <a:cs typeface="Arial" pitchFamily="34" charset="0"/>
              </a:rPr>
              <a:t> RF Model achieved R² = 0.83 and MSE = 1.67, proving effective in predicting capacity decline due to temperature changes.</a:t>
            </a:r>
          </a:p>
          <a:p>
            <a:pPr>
              <a:buClr>
                <a:schemeClr val="bg1"/>
              </a:buClr>
              <a:buFont typeface="Arial" pitchFamily="34" charset="0"/>
              <a:buChar char="•"/>
            </a:pPr>
            <a:r>
              <a:rPr lang="en-US" sz="2400" dirty="0">
                <a:solidFill>
                  <a:schemeClr val="bg1"/>
                </a:solidFill>
                <a:latin typeface="Arial" pitchFamily="34" charset="0"/>
                <a:cs typeface="Arial" pitchFamily="34" charset="0"/>
              </a:rPr>
              <a:t> Impact on EV Battery Management: Findings contribute to improving Battery Management Systems (BMS) in electric vehicles.</a:t>
            </a:r>
          </a:p>
          <a:p>
            <a:pPr>
              <a:buClr>
                <a:schemeClr val="bg1"/>
              </a:buClr>
              <a:buFont typeface="Wingdings" pitchFamily="2" charset="2"/>
              <a:buChar char="v"/>
            </a:pPr>
            <a:endParaRPr lang="en-US" sz="2400" dirty="0">
              <a:solidFill>
                <a:schemeClr val="bg1"/>
              </a:solidFill>
              <a:latin typeface="Arial" pitchFamily="34" charset="0"/>
              <a:cs typeface="Arial" pitchFamily="34" charset="0"/>
            </a:endParaRPr>
          </a:p>
          <a:p>
            <a:pPr>
              <a:buClr>
                <a:schemeClr val="bg1"/>
              </a:buClr>
              <a:buFont typeface="Wingdings" pitchFamily="2" charset="2"/>
              <a:buChar char="v"/>
            </a:pPr>
            <a:r>
              <a:rPr lang="en-US" sz="2400" dirty="0">
                <a:solidFill>
                  <a:schemeClr val="bg1"/>
                </a:solidFill>
                <a:latin typeface="Arial" pitchFamily="34" charset="0"/>
                <a:cs typeface="Arial" pitchFamily="34" charset="0"/>
              </a:rPr>
              <a:t> Future Enhancements:</a:t>
            </a:r>
          </a:p>
          <a:p>
            <a:pPr>
              <a:buClr>
                <a:schemeClr val="bg1"/>
              </a:buClr>
              <a:buFont typeface="Arial" pitchFamily="34" charset="0"/>
              <a:buChar char="•"/>
            </a:pPr>
            <a:r>
              <a:rPr lang="en-US" sz="2400" dirty="0">
                <a:solidFill>
                  <a:schemeClr val="bg1"/>
                </a:solidFill>
                <a:latin typeface="Arial" pitchFamily="34" charset="0"/>
                <a:cs typeface="Arial" pitchFamily="34" charset="0"/>
              </a:rPr>
              <a:t> Expanding Dataset: Incorporating diverse data for more robust models.</a:t>
            </a:r>
          </a:p>
          <a:p>
            <a:pPr>
              <a:buClr>
                <a:schemeClr val="bg1"/>
              </a:buClr>
              <a:buFont typeface="Arial" pitchFamily="34" charset="0"/>
              <a:buChar char="•"/>
            </a:pPr>
            <a:r>
              <a:rPr lang="en-US" sz="2400" dirty="0">
                <a:solidFill>
                  <a:schemeClr val="bg1"/>
                </a:solidFill>
                <a:latin typeface="Arial" pitchFamily="34" charset="0"/>
                <a:cs typeface="Arial" pitchFamily="34" charset="0"/>
              </a:rPr>
              <a:t> Deep Learning Integration: Exploring neural networks to improve prediction accuracy.</a:t>
            </a:r>
          </a:p>
          <a:p>
            <a:pPr>
              <a:buClr>
                <a:schemeClr val="bg1"/>
              </a:buClr>
              <a:buFont typeface="Arial" pitchFamily="34" charset="0"/>
              <a:buChar char="•"/>
            </a:pPr>
            <a:r>
              <a:rPr lang="en-US" sz="2400" dirty="0">
                <a:solidFill>
                  <a:schemeClr val="bg1"/>
                </a:solidFill>
                <a:latin typeface="Arial" pitchFamily="34" charset="0"/>
                <a:cs typeface="Arial" pitchFamily="34" charset="0"/>
              </a:rPr>
              <a:t> </a:t>
            </a:r>
            <a:r>
              <a:rPr lang="en-US" sz="2400" dirty="0" err="1">
                <a:solidFill>
                  <a:schemeClr val="bg1"/>
                </a:solidFill>
                <a:latin typeface="Arial" pitchFamily="34" charset="0"/>
                <a:cs typeface="Arial" pitchFamily="34" charset="0"/>
              </a:rPr>
              <a:t>IoT</a:t>
            </a:r>
            <a:r>
              <a:rPr lang="en-US" sz="2400" dirty="0">
                <a:solidFill>
                  <a:schemeClr val="bg1"/>
                </a:solidFill>
                <a:latin typeface="Arial" pitchFamily="34" charset="0"/>
                <a:cs typeface="Arial" pitchFamily="34" charset="0"/>
              </a:rPr>
              <a:t> &amp; Real-Time Data: Using sensors and </a:t>
            </a:r>
            <a:r>
              <a:rPr lang="en-US" sz="2400" dirty="0" err="1">
                <a:solidFill>
                  <a:schemeClr val="bg1"/>
                </a:solidFill>
                <a:latin typeface="Arial" pitchFamily="34" charset="0"/>
                <a:cs typeface="Arial" pitchFamily="34" charset="0"/>
              </a:rPr>
              <a:t>IoT</a:t>
            </a:r>
            <a:r>
              <a:rPr lang="en-US" sz="2400" dirty="0">
                <a:solidFill>
                  <a:schemeClr val="bg1"/>
                </a:solidFill>
                <a:latin typeface="Arial" pitchFamily="34" charset="0"/>
                <a:cs typeface="Arial" pitchFamily="34" charset="0"/>
              </a:rPr>
              <a:t> devices for real-time monitoring and hybrid ML-based analytics to further enhance RUL estimation.</a:t>
            </a:r>
          </a:p>
        </p:txBody>
      </p:sp>
      <p:pic>
        <p:nvPicPr>
          <p:cNvPr id="228" name="Google Shape;228;p23"/>
          <p:cNvPicPr preferRelativeResize="0"/>
          <p:nvPr/>
        </p:nvPicPr>
        <p:blipFill>
          <a:blip r:embed="rId3">
            <a:alphaModFix/>
          </a:blip>
          <a:stretch>
            <a:fillRect/>
          </a:stretch>
        </p:blipFill>
        <p:spPr>
          <a:xfrm>
            <a:off x="12775925" y="7716950"/>
            <a:ext cx="1854476" cy="467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1" name="Google Shape;61;p12"/>
          <p:cNvSpPr/>
          <p:nvPr/>
        </p:nvSpPr>
        <p:spPr>
          <a:xfrm>
            <a:off x="758666" y="596146"/>
            <a:ext cx="7626667" cy="2032397"/>
          </a:xfrm>
          <a:prstGeom prst="rect">
            <a:avLst/>
          </a:prstGeom>
          <a:noFill/>
          <a:ln>
            <a:noFill/>
          </a:ln>
        </p:spPr>
        <p:txBody>
          <a:bodyPr spcFirstLastPara="1" wrap="square" lIns="0" tIns="0" rIns="0" bIns="0" anchor="t" anchorCtr="0">
            <a:noAutofit/>
          </a:bodyPr>
          <a:lstStyle/>
          <a:p>
            <a:pPr marL="0" marR="0" lvl="0" indent="0" algn="l" rtl="0">
              <a:lnSpc>
                <a:spcPct val="124705"/>
              </a:lnSpc>
              <a:spcBef>
                <a:spcPts val="0"/>
              </a:spcBef>
              <a:spcAft>
                <a:spcPts val="0"/>
              </a:spcAft>
              <a:buClr>
                <a:srgbClr val="FFFFFF"/>
              </a:buClr>
              <a:buSzPts val="4250"/>
              <a:buFont typeface="Saira Medium"/>
              <a:buNone/>
            </a:pPr>
            <a:endParaRPr sz="4250" b="0" i="0" u="none" strike="noStrike" cap="none"/>
          </a:p>
        </p:txBody>
      </p:sp>
      <p:sp>
        <p:nvSpPr>
          <p:cNvPr id="62" name="Google Shape;62;p12"/>
          <p:cNvSpPr/>
          <p:nvPr/>
        </p:nvSpPr>
        <p:spPr>
          <a:xfrm>
            <a:off x="758666" y="2953702"/>
            <a:ext cx="7626667" cy="2080974"/>
          </a:xfrm>
          <a:prstGeom prst="rect">
            <a:avLst/>
          </a:prstGeom>
          <a:noFill/>
          <a:ln>
            <a:noFill/>
          </a:ln>
        </p:spPr>
        <p:txBody>
          <a:bodyPr spcFirstLastPara="1" wrap="square" lIns="0" tIns="0" rIns="0" bIns="0" anchor="t" anchorCtr="0">
            <a:noAutofit/>
          </a:bodyPr>
          <a:lstStyle/>
          <a:p>
            <a:pPr marL="0" marR="0" lvl="0" indent="0" algn="l" rtl="0">
              <a:lnSpc>
                <a:spcPct val="158823"/>
              </a:lnSpc>
              <a:spcBef>
                <a:spcPts val="0"/>
              </a:spcBef>
              <a:spcAft>
                <a:spcPts val="0"/>
              </a:spcAft>
              <a:buClr>
                <a:srgbClr val="E5E0DF"/>
              </a:buClr>
              <a:buSzPts val="1700"/>
              <a:buFont typeface="Roboto"/>
              <a:buNone/>
            </a:pPr>
            <a:endParaRPr sz="1700" b="0" i="0" u="none" strike="noStrike" cap="none"/>
          </a:p>
        </p:txBody>
      </p:sp>
      <p:sp>
        <p:nvSpPr>
          <p:cNvPr id="63" name="Google Shape;63;p12"/>
          <p:cNvSpPr/>
          <p:nvPr/>
        </p:nvSpPr>
        <p:spPr>
          <a:xfrm>
            <a:off x="671466" y="3186106"/>
            <a:ext cx="7626667" cy="3234343"/>
          </a:xfrm>
          <a:prstGeom prst="rect">
            <a:avLst/>
          </a:prstGeom>
          <a:noFill/>
          <a:ln>
            <a:noFill/>
          </a:ln>
        </p:spPr>
        <p:txBody>
          <a:bodyPr spcFirstLastPara="1" wrap="square" lIns="0" tIns="0" rIns="0" bIns="0" anchor="t" anchorCtr="0">
            <a:noAutofit/>
          </a:bodyPr>
          <a:lstStyle/>
          <a:p>
            <a:pPr marL="0" marR="0" lvl="0" indent="0" algn="l" rtl="0">
              <a:lnSpc>
                <a:spcPct val="158823"/>
              </a:lnSpc>
              <a:spcBef>
                <a:spcPts val="0"/>
              </a:spcBef>
              <a:spcAft>
                <a:spcPts val="0"/>
              </a:spcAft>
              <a:buClr>
                <a:srgbClr val="E5E0DF"/>
              </a:buClr>
              <a:buSzPts val="1700"/>
              <a:buFont typeface="Roboto"/>
              <a:buNone/>
            </a:pPr>
            <a:endParaRPr sz="1700" b="0" i="0" u="none" strike="noStrike" cap="none"/>
          </a:p>
        </p:txBody>
      </p:sp>
      <p:sp>
        <p:nvSpPr>
          <p:cNvPr id="6" name="Rectangle 5"/>
          <p:cNvSpPr/>
          <p:nvPr/>
        </p:nvSpPr>
        <p:spPr>
          <a:xfrm>
            <a:off x="457152" y="2257412"/>
            <a:ext cx="13414582" cy="3416320"/>
          </a:xfrm>
          <a:prstGeom prst="rect">
            <a:avLst/>
          </a:prstGeom>
        </p:spPr>
        <p:txBody>
          <a:bodyPr wrap="square">
            <a:spAutoFit/>
          </a:bodyPr>
          <a:lstStyle/>
          <a:p>
            <a:pPr algn="just"/>
            <a:r>
              <a:rPr lang="en-US" sz="2400" dirty="0">
                <a:solidFill>
                  <a:schemeClr val="bg1"/>
                </a:solidFill>
              </a:rPr>
              <a:t>The rapid advancement of electric vehicle (EV) technology emphasizes the importance of lithium-ion batteries for sustainable energy storage. This research focuses on predicting the Remaining Useful Life (RUL) of lithium-ion batteries using machine learning (ML) models like Random Forest (RF) and Support Vector Machine (SVM). The study employs a dataset from NASA Ames Prognostics Center of Excellence, utilizing preprocessing techniques such as feature selection via One-Way ANOVA and hyperparameter tuning to optimize model performance. The RF model achieves an R² score of 0.83 and a Mean Squared Error (MSE) of 1.67, demonstrating its effectiveness in battery life prediction. This research contributes to enhanced battery management systems, improving efficiency and sustainability.</a:t>
            </a:r>
          </a:p>
        </p:txBody>
      </p:sp>
      <p:sp>
        <p:nvSpPr>
          <p:cNvPr id="7" name="Rectangle 6"/>
          <p:cNvSpPr/>
          <p:nvPr/>
        </p:nvSpPr>
        <p:spPr>
          <a:xfrm>
            <a:off x="4794920" y="790901"/>
            <a:ext cx="4071966" cy="791820"/>
          </a:xfrm>
          <a:prstGeom prst="rect">
            <a:avLst/>
          </a:prstGeom>
        </p:spPr>
        <p:txBody>
          <a:bodyPr wrap="square">
            <a:spAutoFit/>
          </a:bodyPr>
          <a:lstStyle/>
          <a:p>
            <a:pPr lvl="0" algn="ctr">
              <a:lnSpc>
                <a:spcPct val="125000"/>
              </a:lnSpc>
              <a:buClr>
                <a:srgbClr val="FFFFFF"/>
              </a:buClr>
              <a:buSzPts val="4000"/>
            </a:pPr>
            <a:r>
              <a:rPr lang="en-US" sz="4000" dirty="0">
                <a:solidFill>
                  <a:srgbClr val="FFFFFF"/>
                </a:solidFill>
                <a:latin typeface="Calisto MT" pitchFamily="18" charset="0"/>
                <a:ea typeface="Saira Medium"/>
                <a:cs typeface="Saira Medium"/>
                <a:sym typeface="Saira Medium"/>
              </a:rPr>
              <a:t>Abstract</a:t>
            </a:r>
            <a:endParaRPr lang="en-US" sz="4000" dirty="0">
              <a:latin typeface="Calisto MT" pitchFamily="18" charset="0"/>
            </a:endParaRPr>
          </a:p>
        </p:txBody>
      </p:sp>
      <p:pic>
        <p:nvPicPr>
          <p:cNvPr id="3" name="Picture 2" descr="A black background with white dots&#10;&#10;AI-generated content may be incorrect.">
            <a:extLst>
              <a:ext uri="{FF2B5EF4-FFF2-40B4-BE49-F238E27FC236}">
                <a16:creationId xmlns:a16="http://schemas.microsoft.com/office/drawing/2014/main" id="{68948ADA-B3C4-6382-0144-7B4838ACCF56}"/>
              </a:ext>
            </a:extLst>
          </p:cNvPr>
          <p:cNvPicPr>
            <a:picLocks noChangeAspect="1"/>
          </p:cNvPicPr>
          <p:nvPr/>
        </p:nvPicPr>
        <p:blipFill>
          <a:blip r:embed="rId3"/>
          <a:stretch>
            <a:fillRect/>
          </a:stretch>
        </p:blipFill>
        <p:spPr>
          <a:xfrm>
            <a:off x="12859816" y="7484917"/>
            <a:ext cx="1711124" cy="68813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1" name="Google Shape;101;p15"/>
          <p:cNvSpPr/>
          <p:nvPr/>
        </p:nvSpPr>
        <p:spPr>
          <a:xfrm>
            <a:off x="695682" y="689372"/>
            <a:ext cx="4969312" cy="621149"/>
          </a:xfrm>
          <a:prstGeom prst="rect">
            <a:avLst/>
          </a:prstGeom>
          <a:noFill/>
          <a:ln>
            <a:noFill/>
          </a:ln>
        </p:spPr>
        <p:txBody>
          <a:bodyPr spcFirstLastPara="1" wrap="square" lIns="0" tIns="0" rIns="0" bIns="0" anchor="t" anchorCtr="0">
            <a:noAutofit/>
          </a:bodyPr>
          <a:lstStyle/>
          <a:p>
            <a:pPr marL="0" marR="0" lvl="0" indent="0" algn="l" rtl="0">
              <a:lnSpc>
                <a:spcPct val="124358"/>
              </a:lnSpc>
              <a:spcBef>
                <a:spcPts val="0"/>
              </a:spcBef>
              <a:spcAft>
                <a:spcPts val="0"/>
              </a:spcAft>
              <a:buClr>
                <a:srgbClr val="FFFFFF"/>
              </a:buClr>
              <a:buSzPts val="3900"/>
              <a:buFont typeface="Saira Medium"/>
              <a:buNone/>
            </a:pPr>
            <a:r>
              <a:rPr lang="en-US" sz="4000" b="0" i="0" u="none" strike="noStrike" cap="none" dirty="0">
                <a:solidFill>
                  <a:srgbClr val="FFFFFF"/>
                </a:solidFill>
                <a:latin typeface="Calisto MT" pitchFamily="18" charset="0"/>
                <a:ea typeface="Saira Medium"/>
                <a:cs typeface="Saira Medium"/>
                <a:sym typeface="Saira Medium"/>
              </a:rPr>
              <a:t>Problem Statement</a:t>
            </a:r>
            <a:endParaRPr sz="4000" b="0" i="0" u="none" strike="noStrike" cap="none">
              <a:latin typeface="Calisto MT" pitchFamily="18" charset="0"/>
            </a:endParaRPr>
          </a:p>
        </p:txBody>
      </p:sp>
      <p:sp>
        <p:nvSpPr>
          <p:cNvPr id="103" name="Google Shape;103;p15"/>
          <p:cNvSpPr/>
          <p:nvPr/>
        </p:nvSpPr>
        <p:spPr>
          <a:xfrm>
            <a:off x="1987629" y="1807369"/>
            <a:ext cx="2484596" cy="310515"/>
          </a:xfrm>
          <a:prstGeom prst="rect">
            <a:avLst/>
          </a:prstGeom>
          <a:noFill/>
          <a:ln>
            <a:noFill/>
          </a:ln>
        </p:spPr>
        <p:txBody>
          <a:bodyPr spcFirstLastPara="1" wrap="square" lIns="0" tIns="0" rIns="0" bIns="0" anchor="t" anchorCtr="0">
            <a:noAutofit/>
          </a:bodyPr>
          <a:lstStyle/>
          <a:p>
            <a:pPr marL="0" marR="0" lvl="0" indent="0" algn="l" rtl="0">
              <a:lnSpc>
                <a:spcPct val="123076"/>
              </a:lnSpc>
              <a:spcBef>
                <a:spcPts val="0"/>
              </a:spcBef>
              <a:spcAft>
                <a:spcPts val="0"/>
              </a:spcAft>
              <a:buClr>
                <a:srgbClr val="E5E0DF"/>
              </a:buClr>
              <a:buSzPts val="1950"/>
              <a:buFont typeface="Saira Medium"/>
              <a:buNone/>
            </a:pPr>
            <a:endParaRPr sz="1950" b="0" i="0" u="none" strike="noStrike" cap="none"/>
          </a:p>
        </p:txBody>
      </p:sp>
      <p:sp>
        <p:nvSpPr>
          <p:cNvPr id="104" name="Google Shape;104;p15"/>
          <p:cNvSpPr/>
          <p:nvPr/>
        </p:nvSpPr>
        <p:spPr>
          <a:xfrm>
            <a:off x="1987629" y="2237065"/>
            <a:ext cx="6460688" cy="635794"/>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Roboto"/>
              <a:buNone/>
            </a:pPr>
            <a:endParaRPr sz="1550" b="0" i="0" u="none" strike="noStrike" cap="none"/>
          </a:p>
        </p:txBody>
      </p:sp>
      <p:sp>
        <p:nvSpPr>
          <p:cNvPr id="106" name="Google Shape;106;p15"/>
          <p:cNvSpPr/>
          <p:nvPr/>
        </p:nvSpPr>
        <p:spPr>
          <a:xfrm>
            <a:off x="1987629" y="3270290"/>
            <a:ext cx="2484596" cy="310515"/>
          </a:xfrm>
          <a:prstGeom prst="rect">
            <a:avLst/>
          </a:prstGeom>
          <a:noFill/>
          <a:ln>
            <a:noFill/>
          </a:ln>
        </p:spPr>
        <p:txBody>
          <a:bodyPr spcFirstLastPara="1" wrap="square" lIns="0" tIns="0" rIns="0" bIns="0" anchor="t" anchorCtr="0">
            <a:noAutofit/>
          </a:bodyPr>
          <a:lstStyle/>
          <a:p>
            <a:pPr marL="0" marR="0" lvl="0" indent="0" algn="l" rtl="0">
              <a:lnSpc>
                <a:spcPct val="123076"/>
              </a:lnSpc>
              <a:spcBef>
                <a:spcPts val="0"/>
              </a:spcBef>
              <a:spcAft>
                <a:spcPts val="0"/>
              </a:spcAft>
              <a:buClr>
                <a:srgbClr val="E5E0DF"/>
              </a:buClr>
              <a:buSzPts val="1950"/>
              <a:buFont typeface="Saira Medium"/>
              <a:buNone/>
            </a:pPr>
            <a:endParaRPr sz="1950" b="0" i="0" u="none" strike="noStrike" cap="none"/>
          </a:p>
        </p:txBody>
      </p:sp>
      <p:sp>
        <p:nvSpPr>
          <p:cNvPr id="107" name="Google Shape;107;p15"/>
          <p:cNvSpPr/>
          <p:nvPr/>
        </p:nvSpPr>
        <p:spPr>
          <a:xfrm>
            <a:off x="1987629" y="3699986"/>
            <a:ext cx="6460688" cy="317897"/>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Roboto"/>
              <a:buNone/>
            </a:pPr>
            <a:endParaRPr sz="1550" b="0" i="0" u="none" strike="noStrike" cap="none"/>
          </a:p>
        </p:txBody>
      </p:sp>
      <p:sp>
        <p:nvSpPr>
          <p:cNvPr id="109" name="Google Shape;109;p15"/>
          <p:cNvSpPr/>
          <p:nvPr/>
        </p:nvSpPr>
        <p:spPr>
          <a:xfrm>
            <a:off x="1987629" y="4462820"/>
            <a:ext cx="2758202" cy="310515"/>
          </a:xfrm>
          <a:prstGeom prst="rect">
            <a:avLst/>
          </a:prstGeom>
          <a:noFill/>
          <a:ln>
            <a:noFill/>
          </a:ln>
        </p:spPr>
        <p:txBody>
          <a:bodyPr spcFirstLastPara="1" wrap="square" lIns="0" tIns="0" rIns="0" bIns="0" anchor="t" anchorCtr="0">
            <a:noAutofit/>
          </a:bodyPr>
          <a:lstStyle/>
          <a:p>
            <a:pPr marL="0" marR="0" lvl="0" indent="0" algn="l" rtl="0">
              <a:lnSpc>
                <a:spcPct val="123076"/>
              </a:lnSpc>
              <a:spcBef>
                <a:spcPts val="0"/>
              </a:spcBef>
              <a:spcAft>
                <a:spcPts val="0"/>
              </a:spcAft>
              <a:buClr>
                <a:srgbClr val="E5E0DF"/>
              </a:buClr>
              <a:buSzPts val="1950"/>
              <a:buFont typeface="Saira Medium"/>
              <a:buNone/>
            </a:pPr>
            <a:endParaRPr sz="1950" b="0" i="0" u="none" strike="noStrike" cap="none"/>
          </a:p>
        </p:txBody>
      </p:sp>
      <p:sp>
        <p:nvSpPr>
          <p:cNvPr id="110" name="Google Shape;110;p15"/>
          <p:cNvSpPr/>
          <p:nvPr/>
        </p:nvSpPr>
        <p:spPr>
          <a:xfrm>
            <a:off x="1987629" y="4892516"/>
            <a:ext cx="6460688" cy="635794"/>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Roboto"/>
              <a:buNone/>
            </a:pPr>
            <a:endParaRPr sz="1550" b="0" i="0" u="none" strike="noStrike" cap="none"/>
          </a:p>
        </p:txBody>
      </p:sp>
      <p:sp>
        <p:nvSpPr>
          <p:cNvPr id="111" name="Google Shape;111;p15"/>
          <p:cNvSpPr/>
          <p:nvPr/>
        </p:nvSpPr>
        <p:spPr>
          <a:xfrm>
            <a:off x="695682" y="5950625"/>
            <a:ext cx="7752636" cy="1589484"/>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Roboto"/>
              <a:buNone/>
            </a:pPr>
            <a:endParaRPr sz="1550" b="0" i="0" u="none" strike="noStrike" cap="none"/>
          </a:p>
        </p:txBody>
      </p:sp>
      <p:sp>
        <p:nvSpPr>
          <p:cNvPr id="14" name="Rectangle 13"/>
          <p:cNvSpPr/>
          <p:nvPr/>
        </p:nvSpPr>
        <p:spPr>
          <a:xfrm>
            <a:off x="546448" y="1962626"/>
            <a:ext cx="8155332" cy="3046988"/>
          </a:xfrm>
          <a:prstGeom prst="rect">
            <a:avLst/>
          </a:prstGeom>
        </p:spPr>
        <p:txBody>
          <a:bodyPr wrap="square">
            <a:spAutoFit/>
          </a:bodyPr>
          <a:lstStyle/>
          <a:p>
            <a:r>
              <a:rPr lang="en-US" sz="2400" dirty="0">
                <a:solidFill>
                  <a:schemeClr val="bg1"/>
                </a:solidFill>
              </a:rPr>
              <a:t>Lithium-ion batteries degrade over time due to temperature fluctuations, charge/discharge cycles, and environmental conditions. Accurately predicting the Remaining Useful Life (RUL) of EV batteries is essential for optimizing performance, reducing operational costs, and ensuring safety. Traditional methods struggle with the non-linear nature of battery degradation, making machine learning-based approaches necessary.</a:t>
            </a:r>
          </a:p>
        </p:txBody>
      </p:sp>
      <p:pic>
        <p:nvPicPr>
          <p:cNvPr id="3" name="Picture 2" descr="A diagram of a battery condition&#10;&#10;AI-generated content may be incorrect.">
            <a:extLst>
              <a:ext uri="{FF2B5EF4-FFF2-40B4-BE49-F238E27FC236}">
                <a16:creationId xmlns:a16="http://schemas.microsoft.com/office/drawing/2014/main" id="{872A75E9-A2AF-0D92-F0B7-C72D3403F9FA}"/>
              </a:ext>
            </a:extLst>
          </p:cNvPr>
          <p:cNvPicPr>
            <a:picLocks noChangeAspect="1"/>
          </p:cNvPicPr>
          <p:nvPr/>
        </p:nvPicPr>
        <p:blipFill>
          <a:blip r:embed="rId3"/>
          <a:stretch>
            <a:fillRect/>
          </a:stretch>
        </p:blipFill>
        <p:spPr>
          <a:xfrm>
            <a:off x="9289529" y="921259"/>
            <a:ext cx="5319092" cy="5319092"/>
          </a:xfrm>
          <a:prstGeom prst="rect">
            <a:avLst/>
          </a:prstGeom>
        </p:spPr>
      </p:pic>
      <p:pic>
        <p:nvPicPr>
          <p:cNvPr id="4" name="Picture 3" descr="A black background with white dots&#10;&#10;AI-generated content may be incorrect.">
            <a:extLst>
              <a:ext uri="{FF2B5EF4-FFF2-40B4-BE49-F238E27FC236}">
                <a16:creationId xmlns:a16="http://schemas.microsoft.com/office/drawing/2014/main" id="{F599D955-81B0-4A1A-3085-E51F760BD0D0}"/>
              </a:ext>
            </a:extLst>
          </p:cNvPr>
          <p:cNvPicPr>
            <a:picLocks noChangeAspect="1"/>
          </p:cNvPicPr>
          <p:nvPr/>
        </p:nvPicPr>
        <p:blipFill>
          <a:blip r:embed="rId4"/>
          <a:stretch>
            <a:fillRect/>
          </a:stretch>
        </p:blipFill>
        <p:spPr>
          <a:xfrm>
            <a:off x="12859816" y="7484917"/>
            <a:ext cx="1711124" cy="68813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16"/>
          <p:cNvSpPr/>
          <p:nvPr/>
        </p:nvSpPr>
        <p:spPr>
          <a:xfrm>
            <a:off x="4029052" y="471462"/>
            <a:ext cx="4978956" cy="622340"/>
          </a:xfrm>
          <a:prstGeom prst="rect">
            <a:avLst/>
          </a:prstGeom>
          <a:noFill/>
          <a:ln>
            <a:noFill/>
          </a:ln>
        </p:spPr>
        <p:txBody>
          <a:bodyPr spcFirstLastPara="1" wrap="square" lIns="0" tIns="0" rIns="0" bIns="0" anchor="t" anchorCtr="0">
            <a:noAutofit/>
          </a:bodyPr>
          <a:lstStyle/>
          <a:p>
            <a:pPr marL="0" marR="0" lvl="0" indent="0" algn="l" rtl="0">
              <a:lnSpc>
                <a:spcPct val="125641"/>
              </a:lnSpc>
              <a:spcBef>
                <a:spcPts val="0"/>
              </a:spcBef>
              <a:spcAft>
                <a:spcPts val="0"/>
              </a:spcAft>
              <a:buClr>
                <a:srgbClr val="FFFFFF"/>
              </a:buClr>
              <a:buSzPts val="3900"/>
              <a:buFont typeface="Saira Medium"/>
              <a:buNone/>
            </a:pPr>
            <a:r>
              <a:rPr lang="en-US" sz="4000" b="0" i="0" u="none" strike="noStrike" cap="none" dirty="0">
                <a:solidFill>
                  <a:srgbClr val="FFFFFF"/>
                </a:solidFill>
                <a:latin typeface="Calisto MT" pitchFamily="18" charset="0"/>
                <a:ea typeface="Saira Medium"/>
                <a:cs typeface="Saira Medium"/>
                <a:sym typeface="Saira Medium"/>
              </a:rPr>
              <a:t>Objectives</a:t>
            </a:r>
            <a:endParaRPr sz="3900" b="0" i="0" u="none" strike="noStrike" cap="none">
              <a:latin typeface="Calisto MT" pitchFamily="18" charset="0"/>
            </a:endParaRPr>
          </a:p>
        </p:txBody>
      </p:sp>
      <p:sp>
        <p:nvSpPr>
          <p:cNvPr id="120" name="Google Shape;120;p16"/>
          <p:cNvSpPr/>
          <p:nvPr/>
        </p:nvSpPr>
        <p:spPr>
          <a:xfrm>
            <a:off x="1393865" y="1626989"/>
            <a:ext cx="2779157" cy="311110"/>
          </a:xfrm>
          <a:prstGeom prst="rect">
            <a:avLst/>
          </a:prstGeom>
          <a:noFill/>
          <a:ln>
            <a:noFill/>
          </a:ln>
        </p:spPr>
        <p:txBody>
          <a:bodyPr spcFirstLastPara="1" wrap="square" lIns="0" tIns="0" rIns="0" bIns="0" anchor="t" anchorCtr="0">
            <a:noAutofit/>
          </a:bodyPr>
          <a:lstStyle/>
          <a:p>
            <a:pPr marL="0" marR="0" lvl="0" indent="0" algn="l" rtl="0">
              <a:lnSpc>
                <a:spcPct val="125641"/>
              </a:lnSpc>
              <a:spcBef>
                <a:spcPts val="0"/>
              </a:spcBef>
              <a:spcAft>
                <a:spcPts val="0"/>
              </a:spcAft>
              <a:buClr>
                <a:srgbClr val="E5E0DF"/>
              </a:buClr>
              <a:buSzPts val="1950"/>
              <a:buFont typeface="Saira Medium"/>
              <a:buNone/>
            </a:pPr>
            <a:endParaRPr sz="1950" b="0" i="0" u="none" strike="noStrike" cap="none"/>
          </a:p>
        </p:txBody>
      </p:sp>
      <p:sp>
        <p:nvSpPr>
          <p:cNvPr id="121" name="Google Shape;121;p16"/>
          <p:cNvSpPr/>
          <p:nvPr/>
        </p:nvSpPr>
        <p:spPr>
          <a:xfrm>
            <a:off x="1393865" y="2057519"/>
            <a:ext cx="7053143" cy="318611"/>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Roboto"/>
              <a:buNone/>
            </a:pPr>
            <a:endParaRPr sz="1550" b="0" i="0" u="none" strike="noStrike" cap="none"/>
          </a:p>
        </p:txBody>
      </p:sp>
      <p:sp>
        <p:nvSpPr>
          <p:cNvPr id="123" name="Google Shape;123;p16"/>
          <p:cNvSpPr/>
          <p:nvPr/>
        </p:nvSpPr>
        <p:spPr>
          <a:xfrm>
            <a:off x="1393865" y="2973586"/>
            <a:ext cx="2825591" cy="311110"/>
          </a:xfrm>
          <a:prstGeom prst="rect">
            <a:avLst/>
          </a:prstGeom>
          <a:noFill/>
          <a:ln>
            <a:noFill/>
          </a:ln>
        </p:spPr>
        <p:txBody>
          <a:bodyPr spcFirstLastPara="1" wrap="square" lIns="0" tIns="0" rIns="0" bIns="0" anchor="t" anchorCtr="0">
            <a:noAutofit/>
          </a:bodyPr>
          <a:lstStyle/>
          <a:p>
            <a:pPr marL="0" marR="0" lvl="0" indent="0" algn="l" rtl="0">
              <a:lnSpc>
                <a:spcPct val="125641"/>
              </a:lnSpc>
              <a:spcBef>
                <a:spcPts val="0"/>
              </a:spcBef>
              <a:spcAft>
                <a:spcPts val="0"/>
              </a:spcAft>
              <a:buClr>
                <a:srgbClr val="E5E0DF"/>
              </a:buClr>
              <a:buSzPts val="1950"/>
              <a:buFont typeface="Saira Medium"/>
              <a:buNone/>
            </a:pPr>
            <a:endParaRPr sz="1950" b="0" i="0" u="none" strike="noStrike" cap="none"/>
          </a:p>
        </p:txBody>
      </p:sp>
      <p:sp>
        <p:nvSpPr>
          <p:cNvPr id="124" name="Google Shape;124;p16"/>
          <p:cNvSpPr/>
          <p:nvPr/>
        </p:nvSpPr>
        <p:spPr>
          <a:xfrm>
            <a:off x="1393865" y="3404116"/>
            <a:ext cx="7053143" cy="637223"/>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Roboto"/>
              <a:buNone/>
            </a:pPr>
            <a:endParaRPr sz="1550" b="0" i="0" u="none" strike="noStrike" cap="none"/>
          </a:p>
        </p:txBody>
      </p:sp>
      <p:sp>
        <p:nvSpPr>
          <p:cNvPr id="126" name="Google Shape;126;p16"/>
          <p:cNvSpPr/>
          <p:nvPr/>
        </p:nvSpPr>
        <p:spPr>
          <a:xfrm>
            <a:off x="1393865" y="4638794"/>
            <a:ext cx="2489478" cy="311110"/>
          </a:xfrm>
          <a:prstGeom prst="rect">
            <a:avLst/>
          </a:prstGeom>
          <a:noFill/>
          <a:ln>
            <a:noFill/>
          </a:ln>
        </p:spPr>
        <p:txBody>
          <a:bodyPr spcFirstLastPara="1" wrap="square" lIns="0" tIns="0" rIns="0" bIns="0" anchor="t" anchorCtr="0">
            <a:noAutofit/>
          </a:bodyPr>
          <a:lstStyle/>
          <a:p>
            <a:pPr marL="0" marR="0" lvl="0" indent="0" algn="l" rtl="0">
              <a:lnSpc>
                <a:spcPct val="125641"/>
              </a:lnSpc>
              <a:spcBef>
                <a:spcPts val="0"/>
              </a:spcBef>
              <a:spcAft>
                <a:spcPts val="0"/>
              </a:spcAft>
              <a:buClr>
                <a:srgbClr val="E5E0DF"/>
              </a:buClr>
              <a:buSzPts val="1950"/>
              <a:buFont typeface="Saira Medium"/>
              <a:buNone/>
            </a:pPr>
            <a:endParaRPr sz="1950" b="0" i="0" u="none" strike="noStrike" cap="none"/>
          </a:p>
        </p:txBody>
      </p:sp>
      <p:sp>
        <p:nvSpPr>
          <p:cNvPr id="127" name="Google Shape;127;p16"/>
          <p:cNvSpPr/>
          <p:nvPr/>
        </p:nvSpPr>
        <p:spPr>
          <a:xfrm>
            <a:off x="1393865" y="5069324"/>
            <a:ext cx="7053143" cy="637223"/>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Roboto"/>
              <a:buNone/>
            </a:pPr>
            <a:endParaRPr sz="1550" b="0" i="0" u="none" strike="noStrike" cap="none"/>
          </a:p>
        </p:txBody>
      </p:sp>
      <p:sp>
        <p:nvSpPr>
          <p:cNvPr id="128" name="Google Shape;128;p16"/>
          <p:cNvSpPr/>
          <p:nvPr/>
        </p:nvSpPr>
        <p:spPr>
          <a:xfrm>
            <a:off x="696992" y="5930503"/>
            <a:ext cx="7750016" cy="1593056"/>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Roboto"/>
              <a:buNone/>
            </a:pPr>
            <a:endParaRPr sz="1550" b="0" i="0" u="none" strike="noStrike" cap="none"/>
          </a:p>
        </p:txBody>
      </p:sp>
      <p:sp>
        <p:nvSpPr>
          <p:cNvPr id="12" name="TextBox 11"/>
          <p:cNvSpPr txBox="1"/>
          <p:nvPr/>
        </p:nvSpPr>
        <p:spPr>
          <a:xfrm rot="10800000" flipH="1" flipV="1">
            <a:off x="528590" y="3873401"/>
            <a:ext cx="5490466" cy="1938992"/>
          </a:xfrm>
          <a:prstGeom prst="rect">
            <a:avLst/>
          </a:prstGeom>
          <a:noFill/>
        </p:spPr>
        <p:txBody>
          <a:bodyPr wrap="square" rtlCol="0">
            <a:spAutoFit/>
          </a:bodyPr>
          <a:lstStyle/>
          <a:p>
            <a:pPr algn="just">
              <a:buClr>
                <a:schemeClr val="bg1"/>
              </a:buClr>
              <a:buFont typeface="Arial" pitchFamily="34" charset="0"/>
              <a:buChar char="•"/>
            </a:pPr>
            <a:r>
              <a:rPr lang="en-US" sz="2400" dirty="0">
                <a:solidFill>
                  <a:schemeClr val="bg1"/>
                </a:solidFill>
              </a:rPr>
              <a:t> Develop a predictive model to estimate the       percentage decrease in battery capacity based on temperature variations and the number of charge-discharge cycles</a:t>
            </a:r>
          </a:p>
        </p:txBody>
      </p:sp>
      <p:sp>
        <p:nvSpPr>
          <p:cNvPr id="13" name="TextBox 12"/>
          <p:cNvSpPr txBox="1"/>
          <p:nvPr/>
        </p:nvSpPr>
        <p:spPr>
          <a:xfrm>
            <a:off x="600028" y="1614470"/>
            <a:ext cx="5563044" cy="1938992"/>
          </a:xfrm>
          <a:prstGeom prst="rect">
            <a:avLst/>
          </a:prstGeom>
          <a:noFill/>
        </p:spPr>
        <p:txBody>
          <a:bodyPr wrap="square" rtlCol="0">
            <a:spAutoFit/>
          </a:bodyPr>
          <a:lstStyle/>
          <a:p>
            <a:pPr>
              <a:buClr>
                <a:schemeClr val="bg1"/>
              </a:buClr>
              <a:buFont typeface="Arial" pitchFamily="34" charset="0"/>
              <a:buChar char="•"/>
            </a:pPr>
            <a:r>
              <a:rPr lang="en-US" sz="2400" dirty="0">
                <a:solidFill>
                  <a:schemeClr val="bg1"/>
                </a:solidFill>
              </a:rPr>
              <a:t> Develop a predictive model to estimate the        percentage decrease in battery capacity based on multiple features like voltage ,power and </a:t>
            </a:r>
            <a:r>
              <a:rPr lang="en-US" sz="2400" dirty="0" err="1">
                <a:solidFill>
                  <a:schemeClr val="bg1"/>
                </a:solidFill>
              </a:rPr>
              <a:t>temperatue</a:t>
            </a:r>
            <a:r>
              <a:rPr lang="en-US" sz="2400" dirty="0">
                <a:solidFill>
                  <a:schemeClr val="bg1"/>
                </a:solidFill>
              </a:rPr>
              <a:t>..</a:t>
            </a:r>
            <a:endParaRPr lang="en-US" sz="2400" dirty="0"/>
          </a:p>
        </p:txBody>
      </p:sp>
      <p:pic>
        <p:nvPicPr>
          <p:cNvPr id="14" name="Google Shape;54;p11"/>
          <p:cNvPicPr preferRelativeResize="0"/>
          <p:nvPr/>
        </p:nvPicPr>
        <p:blipFill>
          <a:blip r:embed="rId3">
            <a:alphaModFix/>
          </a:blip>
          <a:stretch>
            <a:fillRect/>
          </a:stretch>
        </p:blipFill>
        <p:spPr>
          <a:xfrm>
            <a:off x="12775925" y="7758138"/>
            <a:ext cx="1854476" cy="467800"/>
          </a:xfrm>
          <a:prstGeom prst="rect">
            <a:avLst/>
          </a:prstGeom>
          <a:noFill/>
          <a:ln>
            <a:noFill/>
          </a:ln>
        </p:spPr>
      </p:pic>
      <p:pic>
        <p:nvPicPr>
          <p:cNvPr id="3" name="Picture 2" descr="A diagram of a diagram&#10;&#10;AI-generated content may be incorrect.">
            <a:extLst>
              <a:ext uri="{FF2B5EF4-FFF2-40B4-BE49-F238E27FC236}">
                <a16:creationId xmlns:a16="http://schemas.microsoft.com/office/drawing/2014/main" id="{7ED16BC5-C78C-0938-80D3-689A1FAB94C3}"/>
              </a:ext>
            </a:extLst>
          </p:cNvPr>
          <p:cNvPicPr>
            <a:picLocks noChangeAspect="1"/>
          </p:cNvPicPr>
          <p:nvPr/>
        </p:nvPicPr>
        <p:blipFill>
          <a:blip r:embed="rId4"/>
          <a:stretch>
            <a:fillRect/>
          </a:stretch>
        </p:blipFill>
        <p:spPr>
          <a:xfrm>
            <a:off x="6377202" y="1220077"/>
            <a:ext cx="8092581" cy="539505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7"/>
          <p:cNvSpPr/>
          <p:nvPr/>
        </p:nvSpPr>
        <p:spPr>
          <a:xfrm>
            <a:off x="4814870" y="614338"/>
            <a:ext cx="5670590" cy="708779"/>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FFFFFF"/>
              </a:buClr>
              <a:buSzPts val="4450"/>
              <a:buFont typeface="Saira Medium"/>
              <a:buNone/>
            </a:pPr>
            <a:r>
              <a:rPr lang="en-US" sz="4000" b="0" i="0" u="none" strike="noStrike" cap="none" dirty="0">
                <a:solidFill>
                  <a:srgbClr val="FFFFFF"/>
                </a:solidFill>
                <a:latin typeface="Calisto MT" pitchFamily="18" charset="0"/>
                <a:ea typeface="Saira Medium"/>
                <a:cs typeface="Saira Medium"/>
                <a:sym typeface="Saira Medium"/>
              </a:rPr>
              <a:t>Requirements</a:t>
            </a:r>
            <a:endParaRPr sz="4000" b="0" i="0" u="none" strike="noStrike" cap="none">
              <a:latin typeface="Calisto MT" pitchFamily="18" charset="0"/>
            </a:endParaRPr>
          </a:p>
        </p:txBody>
      </p:sp>
      <p:sp>
        <p:nvSpPr>
          <p:cNvPr id="135" name="Google Shape;135;p17"/>
          <p:cNvSpPr/>
          <p:nvPr/>
        </p:nvSpPr>
        <p:spPr>
          <a:xfrm>
            <a:off x="742904" y="1828784"/>
            <a:ext cx="5429288" cy="500066"/>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FFFFFF"/>
              </a:buClr>
              <a:buSzPts val="2200"/>
              <a:buFont typeface="Wingdings" pitchFamily="2" charset="2"/>
              <a:buChar char="v"/>
            </a:pPr>
            <a:r>
              <a:rPr lang="en-US" sz="3000" b="0" i="0" u="none" strike="noStrike" cap="none" dirty="0">
                <a:solidFill>
                  <a:srgbClr val="FFFFFF"/>
                </a:solidFill>
                <a:latin typeface="Calisto MT" pitchFamily="18" charset="0"/>
                <a:ea typeface="Saira Medium"/>
                <a:cs typeface="Saira Medium"/>
                <a:sym typeface="Saira Medium"/>
              </a:rPr>
              <a:t> Hardware Requirements</a:t>
            </a:r>
            <a:endParaRPr sz="3000" b="0" i="0" u="none" strike="noStrike" cap="none">
              <a:latin typeface="Calisto MT" pitchFamily="18" charset="0"/>
            </a:endParaRPr>
          </a:p>
        </p:txBody>
      </p:sp>
      <p:sp>
        <p:nvSpPr>
          <p:cNvPr id="136" name="Google Shape;136;p17"/>
          <p:cNvSpPr/>
          <p:nvPr/>
        </p:nvSpPr>
        <p:spPr>
          <a:xfrm>
            <a:off x="713301" y="2614602"/>
            <a:ext cx="6244709" cy="362903"/>
          </a:xfrm>
          <a:prstGeom prst="rect">
            <a:avLst/>
          </a:prstGeom>
          <a:noFill/>
          <a:ln>
            <a:noFill/>
          </a:ln>
        </p:spPr>
        <p:txBody>
          <a:bodyPr spcFirstLastPara="1" wrap="square" lIns="0" tIns="0" rIns="0" bIns="0" anchor="t" anchorCtr="0">
            <a:noAutofit/>
          </a:bodyPr>
          <a:lstStyle/>
          <a:p>
            <a:pPr marL="342900" marR="0" lvl="0" indent="-342900" algn="l" rtl="0">
              <a:lnSpc>
                <a:spcPct val="162857"/>
              </a:lnSpc>
              <a:spcBef>
                <a:spcPts val="0"/>
              </a:spcBef>
              <a:spcAft>
                <a:spcPts val="0"/>
              </a:spcAft>
              <a:buClr>
                <a:srgbClr val="E5E0DF"/>
              </a:buClr>
              <a:buSzPts val="1750"/>
              <a:buFont typeface="Roboto"/>
              <a:buChar char="•"/>
            </a:pPr>
            <a:endParaRPr sz="1750" b="0" i="0" u="none" strike="noStrike" cap="none"/>
          </a:p>
        </p:txBody>
      </p:sp>
      <p:sp>
        <p:nvSpPr>
          <p:cNvPr id="137" name="Google Shape;137;p17"/>
          <p:cNvSpPr/>
          <p:nvPr/>
        </p:nvSpPr>
        <p:spPr>
          <a:xfrm>
            <a:off x="793790" y="4371261"/>
            <a:ext cx="6244709" cy="362903"/>
          </a:xfrm>
          <a:prstGeom prst="rect">
            <a:avLst/>
          </a:prstGeom>
          <a:noFill/>
          <a:ln>
            <a:noFill/>
          </a:ln>
        </p:spPr>
        <p:txBody>
          <a:bodyPr spcFirstLastPara="1" wrap="square" lIns="0" tIns="0" rIns="0" bIns="0" anchor="t" anchorCtr="0">
            <a:noAutofit/>
          </a:bodyPr>
          <a:lstStyle/>
          <a:p>
            <a:pPr marL="342900" marR="0" lvl="0" indent="-342900" algn="l" rtl="0">
              <a:lnSpc>
                <a:spcPct val="162857"/>
              </a:lnSpc>
              <a:spcBef>
                <a:spcPts val="0"/>
              </a:spcBef>
              <a:spcAft>
                <a:spcPts val="0"/>
              </a:spcAft>
              <a:buClr>
                <a:srgbClr val="E5E0DF"/>
              </a:buClr>
              <a:buSzPts val="1750"/>
              <a:buFont typeface="Roboto"/>
              <a:buChar char="•"/>
            </a:pPr>
            <a:endParaRPr sz="1750" b="0" i="0" u="none" strike="noStrike" cap="none"/>
          </a:p>
        </p:txBody>
      </p:sp>
      <p:sp>
        <p:nvSpPr>
          <p:cNvPr id="138" name="Google Shape;138;p17"/>
          <p:cNvSpPr/>
          <p:nvPr/>
        </p:nvSpPr>
        <p:spPr>
          <a:xfrm>
            <a:off x="7672390" y="1828784"/>
            <a:ext cx="5072098" cy="428628"/>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FFFFFF"/>
              </a:buClr>
              <a:buSzPts val="2200"/>
              <a:buFont typeface="Wingdings" pitchFamily="2" charset="2"/>
              <a:buChar char="v"/>
            </a:pPr>
            <a:r>
              <a:rPr lang="en-US" sz="3000" b="0" i="0" u="none" strike="noStrike" cap="none" dirty="0">
                <a:solidFill>
                  <a:srgbClr val="FFFFFF"/>
                </a:solidFill>
                <a:latin typeface="Calisto MT" pitchFamily="18" charset="0"/>
                <a:ea typeface="Saira Medium"/>
                <a:cs typeface="Saira Medium"/>
                <a:sym typeface="Saira Medium"/>
              </a:rPr>
              <a:t> Software Requirements</a:t>
            </a:r>
            <a:endParaRPr sz="3000" b="0" i="0" u="none" strike="noStrike" cap="none" dirty="0">
              <a:latin typeface="Calisto MT" pitchFamily="18" charset="0"/>
            </a:endParaRPr>
          </a:p>
        </p:txBody>
      </p:sp>
      <p:sp>
        <p:nvSpPr>
          <p:cNvPr id="140" name="Google Shape;140;p17"/>
          <p:cNvSpPr/>
          <p:nvPr/>
        </p:nvSpPr>
        <p:spPr>
          <a:xfrm>
            <a:off x="7599521" y="4371261"/>
            <a:ext cx="6244709" cy="362903"/>
          </a:xfrm>
          <a:prstGeom prst="rect">
            <a:avLst/>
          </a:prstGeom>
          <a:noFill/>
          <a:ln>
            <a:noFill/>
          </a:ln>
        </p:spPr>
        <p:txBody>
          <a:bodyPr spcFirstLastPara="1" wrap="square" lIns="0" tIns="0" rIns="0" bIns="0" anchor="t" anchorCtr="0">
            <a:noAutofit/>
          </a:bodyPr>
          <a:lstStyle/>
          <a:p>
            <a:pPr marL="342900" marR="0" lvl="0" indent="-342900" algn="l" rtl="0">
              <a:lnSpc>
                <a:spcPct val="162857"/>
              </a:lnSpc>
              <a:spcBef>
                <a:spcPts val="0"/>
              </a:spcBef>
              <a:spcAft>
                <a:spcPts val="0"/>
              </a:spcAft>
              <a:buClr>
                <a:srgbClr val="E5E0DF"/>
              </a:buClr>
              <a:buSzPts val="1750"/>
              <a:buFont typeface="Roboto"/>
              <a:buChar char="•"/>
            </a:pPr>
            <a:endParaRPr sz="1750" b="0" i="0" u="none" strike="noStrike" cap="none"/>
          </a:p>
        </p:txBody>
      </p:sp>
      <p:pic>
        <p:nvPicPr>
          <p:cNvPr id="142" name="Google Shape;142;p17"/>
          <p:cNvPicPr preferRelativeResize="0"/>
          <p:nvPr/>
        </p:nvPicPr>
        <p:blipFill>
          <a:blip r:embed="rId3">
            <a:alphaModFix/>
          </a:blip>
          <a:stretch>
            <a:fillRect/>
          </a:stretch>
        </p:blipFill>
        <p:spPr>
          <a:xfrm>
            <a:off x="12775925" y="7716950"/>
            <a:ext cx="1854476" cy="467800"/>
          </a:xfrm>
          <a:prstGeom prst="rect">
            <a:avLst/>
          </a:prstGeom>
          <a:noFill/>
          <a:ln>
            <a:noFill/>
          </a:ln>
        </p:spPr>
      </p:pic>
      <p:sp>
        <p:nvSpPr>
          <p:cNvPr id="11" name="TextBox 10"/>
          <p:cNvSpPr txBox="1"/>
          <p:nvPr/>
        </p:nvSpPr>
        <p:spPr>
          <a:xfrm>
            <a:off x="671466" y="2614602"/>
            <a:ext cx="5760328" cy="3785652"/>
          </a:xfrm>
          <a:prstGeom prst="rect">
            <a:avLst/>
          </a:prstGeom>
          <a:noFill/>
        </p:spPr>
        <p:txBody>
          <a:bodyPr wrap="square" rtlCol="0">
            <a:spAutoFit/>
          </a:bodyPr>
          <a:lstStyle/>
          <a:p>
            <a:pPr>
              <a:buClr>
                <a:schemeClr val="bg1"/>
              </a:buClr>
              <a:buFont typeface="Arial" pitchFamily="34" charset="0"/>
              <a:buChar char="•"/>
            </a:pPr>
            <a:r>
              <a:rPr lang="en-US" sz="2000" b="1" dirty="0">
                <a:solidFill>
                  <a:schemeClr val="bg1"/>
                </a:solidFill>
              </a:rPr>
              <a:t> Processor:</a:t>
            </a:r>
            <a:r>
              <a:rPr lang="en-US" sz="2000" dirty="0">
                <a:solidFill>
                  <a:schemeClr val="bg1"/>
                </a:solidFill>
              </a:rPr>
              <a:t> Intel i5/i7 or AMD equivalent (Quad-Core or higher)</a:t>
            </a:r>
          </a:p>
          <a:p>
            <a:pPr>
              <a:buClr>
                <a:schemeClr val="bg1"/>
              </a:buClr>
              <a:buFont typeface="Arial" pitchFamily="34" charset="0"/>
              <a:buChar char="•"/>
            </a:pPr>
            <a:endParaRPr lang="en-US" sz="2000" dirty="0">
              <a:solidFill>
                <a:schemeClr val="bg1"/>
              </a:solidFill>
            </a:endParaRPr>
          </a:p>
          <a:p>
            <a:pPr>
              <a:buClr>
                <a:schemeClr val="bg1"/>
              </a:buClr>
              <a:buFont typeface="Arial" pitchFamily="34" charset="0"/>
              <a:buChar char="•"/>
            </a:pPr>
            <a:r>
              <a:rPr lang="en-US" sz="2000" b="1" dirty="0">
                <a:solidFill>
                  <a:schemeClr val="bg1"/>
                </a:solidFill>
              </a:rPr>
              <a:t> RAM:</a:t>
            </a:r>
            <a:r>
              <a:rPr lang="en-US" sz="2000" dirty="0">
                <a:solidFill>
                  <a:schemeClr val="bg1"/>
                </a:solidFill>
              </a:rPr>
              <a:t> Minimum 8GB (16GB recommended for better performance)</a:t>
            </a:r>
          </a:p>
          <a:p>
            <a:pPr>
              <a:buClr>
                <a:schemeClr val="bg1"/>
              </a:buClr>
            </a:pPr>
            <a:endParaRPr lang="en-US" sz="2000" dirty="0">
              <a:solidFill>
                <a:schemeClr val="bg1"/>
              </a:solidFill>
            </a:endParaRPr>
          </a:p>
          <a:p>
            <a:pPr>
              <a:buClr>
                <a:schemeClr val="bg1"/>
              </a:buClr>
              <a:buFont typeface="Arial" pitchFamily="34" charset="0"/>
              <a:buChar char="•"/>
            </a:pPr>
            <a:r>
              <a:rPr lang="en-US" sz="2000" b="1" dirty="0">
                <a:solidFill>
                  <a:schemeClr val="bg1"/>
                </a:solidFill>
              </a:rPr>
              <a:t> Storage:</a:t>
            </a:r>
            <a:r>
              <a:rPr lang="en-US" sz="2000" dirty="0">
                <a:solidFill>
                  <a:schemeClr val="bg1"/>
                </a:solidFill>
              </a:rPr>
              <a:t> Minimum 100GB free space (SSD recommended)</a:t>
            </a:r>
          </a:p>
          <a:p>
            <a:pPr>
              <a:buClr>
                <a:schemeClr val="bg1"/>
              </a:buClr>
            </a:pPr>
            <a:endParaRPr lang="en-US" sz="2000" dirty="0">
              <a:solidFill>
                <a:schemeClr val="bg1"/>
              </a:solidFill>
            </a:endParaRPr>
          </a:p>
          <a:p>
            <a:pPr>
              <a:buClr>
                <a:schemeClr val="bg1"/>
              </a:buClr>
              <a:buFont typeface="Arial" pitchFamily="34" charset="0"/>
              <a:buChar char="•"/>
            </a:pPr>
            <a:r>
              <a:rPr lang="en-US" sz="2000" b="1" dirty="0">
                <a:solidFill>
                  <a:schemeClr val="bg1"/>
                </a:solidFill>
              </a:rPr>
              <a:t> GPU:</a:t>
            </a:r>
            <a:r>
              <a:rPr lang="en-US" sz="2000" dirty="0">
                <a:solidFill>
                  <a:schemeClr val="bg1"/>
                </a:solidFill>
              </a:rPr>
              <a:t> NVIDIA GPU with CUDA support (for deep learning models)</a:t>
            </a:r>
          </a:p>
          <a:p>
            <a:pPr>
              <a:buClr>
                <a:schemeClr val="bg1"/>
              </a:buClr>
              <a:buFont typeface="Arial" pitchFamily="34" charset="0"/>
              <a:buChar char="•"/>
            </a:pPr>
            <a:endParaRPr lang="en-US" sz="2000" dirty="0">
              <a:solidFill>
                <a:schemeClr val="bg1"/>
              </a:solidFill>
            </a:endParaRPr>
          </a:p>
        </p:txBody>
      </p:sp>
      <p:sp>
        <p:nvSpPr>
          <p:cNvPr id="12" name="TextBox 11"/>
          <p:cNvSpPr txBox="1"/>
          <p:nvPr/>
        </p:nvSpPr>
        <p:spPr>
          <a:xfrm>
            <a:off x="7812828" y="2614602"/>
            <a:ext cx="5760328" cy="4093428"/>
          </a:xfrm>
          <a:prstGeom prst="rect">
            <a:avLst/>
          </a:prstGeom>
          <a:noFill/>
        </p:spPr>
        <p:txBody>
          <a:bodyPr wrap="square" rtlCol="0">
            <a:spAutoFit/>
          </a:bodyPr>
          <a:lstStyle/>
          <a:p>
            <a:pPr>
              <a:buClr>
                <a:schemeClr val="bg1"/>
              </a:buClr>
              <a:buFont typeface="Arial" pitchFamily="34" charset="0"/>
              <a:buChar char="•"/>
            </a:pPr>
            <a:r>
              <a:rPr lang="en-US" sz="2000" b="1" dirty="0">
                <a:solidFill>
                  <a:schemeClr val="bg1"/>
                </a:solidFill>
              </a:rPr>
              <a:t>  Operating System:</a:t>
            </a:r>
            <a:r>
              <a:rPr lang="en-US" sz="2000" dirty="0">
                <a:solidFill>
                  <a:schemeClr val="bg1"/>
                </a:solidFill>
              </a:rPr>
              <a:t> Windows 10/11</a:t>
            </a:r>
          </a:p>
          <a:p>
            <a:pPr>
              <a:buClr>
                <a:schemeClr val="bg1"/>
              </a:buClr>
            </a:pPr>
            <a:endParaRPr lang="en-US" sz="2000" dirty="0">
              <a:solidFill>
                <a:schemeClr val="bg1"/>
              </a:solidFill>
            </a:endParaRPr>
          </a:p>
          <a:p>
            <a:pPr>
              <a:buClr>
                <a:schemeClr val="bg1"/>
              </a:buClr>
              <a:buFont typeface="Arial" pitchFamily="34" charset="0"/>
              <a:buChar char="•"/>
            </a:pPr>
            <a:r>
              <a:rPr lang="en-US" sz="2000" b="1" dirty="0">
                <a:solidFill>
                  <a:schemeClr val="bg1"/>
                </a:solidFill>
              </a:rPr>
              <a:t> Programming Language:</a:t>
            </a:r>
            <a:r>
              <a:rPr lang="en-US" sz="2000" dirty="0">
                <a:solidFill>
                  <a:schemeClr val="bg1"/>
                </a:solidFill>
              </a:rPr>
              <a:t> Python 3.8+</a:t>
            </a:r>
          </a:p>
          <a:p>
            <a:pPr>
              <a:buClr>
                <a:schemeClr val="bg1"/>
              </a:buClr>
            </a:pPr>
            <a:endParaRPr lang="en-US" sz="2000" dirty="0">
              <a:solidFill>
                <a:schemeClr val="bg1"/>
              </a:solidFill>
            </a:endParaRPr>
          </a:p>
          <a:p>
            <a:pPr>
              <a:buClr>
                <a:schemeClr val="bg1"/>
              </a:buClr>
              <a:buFont typeface="Arial" pitchFamily="34" charset="0"/>
              <a:buChar char="•"/>
            </a:pPr>
            <a:r>
              <a:rPr lang="en-US" sz="2000" b="1" dirty="0">
                <a:solidFill>
                  <a:schemeClr val="bg1"/>
                </a:solidFill>
              </a:rPr>
              <a:t> Libraries &amp; Frameworks:</a:t>
            </a:r>
            <a:endParaRPr lang="en-US" sz="2000" dirty="0">
              <a:solidFill>
                <a:schemeClr val="bg1"/>
              </a:solidFill>
            </a:endParaRPr>
          </a:p>
          <a:p>
            <a:pPr>
              <a:buClr>
                <a:schemeClr val="bg1"/>
              </a:buClr>
              <a:buFont typeface="Wingdings" pitchFamily="2" charset="2"/>
              <a:buChar char="Ø"/>
            </a:pPr>
            <a:r>
              <a:rPr lang="en-US" sz="2000" dirty="0">
                <a:solidFill>
                  <a:schemeClr val="bg1"/>
                </a:solidFill>
              </a:rPr>
              <a:t> </a:t>
            </a:r>
            <a:r>
              <a:rPr lang="en-US" sz="2000" dirty="0" err="1">
                <a:solidFill>
                  <a:schemeClr val="bg1"/>
                </a:solidFill>
              </a:rPr>
              <a:t>TensorFlow</a:t>
            </a:r>
            <a:r>
              <a:rPr lang="en-US" sz="2000" dirty="0">
                <a:solidFill>
                  <a:schemeClr val="bg1"/>
                </a:solidFill>
              </a:rPr>
              <a:t> / </a:t>
            </a:r>
            <a:r>
              <a:rPr lang="en-US" sz="2000" dirty="0" err="1">
                <a:solidFill>
                  <a:schemeClr val="bg1"/>
                </a:solidFill>
              </a:rPr>
              <a:t>PyTorch</a:t>
            </a:r>
            <a:r>
              <a:rPr lang="en-US" sz="2000" dirty="0">
                <a:solidFill>
                  <a:schemeClr val="bg1"/>
                </a:solidFill>
              </a:rPr>
              <a:t> (for deep learning models)</a:t>
            </a:r>
          </a:p>
          <a:p>
            <a:pPr>
              <a:buClr>
                <a:schemeClr val="bg1"/>
              </a:buClr>
              <a:buFont typeface="Wingdings" pitchFamily="2" charset="2"/>
              <a:buChar char="Ø"/>
            </a:pPr>
            <a:r>
              <a:rPr lang="en-US" sz="2000" dirty="0">
                <a:solidFill>
                  <a:schemeClr val="bg1"/>
                </a:solidFill>
              </a:rPr>
              <a:t> </a:t>
            </a:r>
            <a:r>
              <a:rPr lang="en-US" sz="2000" dirty="0" err="1">
                <a:solidFill>
                  <a:schemeClr val="bg1"/>
                </a:solidFill>
              </a:rPr>
              <a:t>NumPy</a:t>
            </a:r>
            <a:r>
              <a:rPr lang="en-US" sz="2000" dirty="0">
                <a:solidFill>
                  <a:schemeClr val="bg1"/>
                </a:solidFill>
              </a:rPr>
              <a:t>, Pandas, </a:t>
            </a:r>
            <a:r>
              <a:rPr lang="en-US" sz="2000" dirty="0" err="1">
                <a:solidFill>
                  <a:schemeClr val="bg1"/>
                </a:solidFill>
              </a:rPr>
              <a:t>SciPy</a:t>
            </a:r>
            <a:r>
              <a:rPr lang="en-US" sz="2000" dirty="0">
                <a:solidFill>
                  <a:schemeClr val="bg1"/>
                </a:solidFill>
              </a:rPr>
              <a:t> (for data processing)</a:t>
            </a:r>
          </a:p>
          <a:p>
            <a:pPr>
              <a:buClr>
                <a:schemeClr val="bg1"/>
              </a:buClr>
              <a:buFont typeface="Wingdings" pitchFamily="2" charset="2"/>
              <a:buChar char="Ø"/>
            </a:pPr>
            <a:r>
              <a:rPr lang="en-US" sz="2000" dirty="0">
                <a:solidFill>
                  <a:schemeClr val="bg1"/>
                </a:solidFill>
              </a:rPr>
              <a:t> </a:t>
            </a:r>
            <a:r>
              <a:rPr lang="en-US" sz="2000" dirty="0" err="1">
                <a:solidFill>
                  <a:schemeClr val="bg1"/>
                </a:solidFill>
              </a:rPr>
              <a:t>Matplotlib</a:t>
            </a:r>
            <a:r>
              <a:rPr lang="en-US" sz="2000" dirty="0">
                <a:solidFill>
                  <a:schemeClr val="bg1"/>
                </a:solidFill>
              </a:rPr>
              <a:t>, </a:t>
            </a:r>
            <a:r>
              <a:rPr lang="en-US" sz="2000" dirty="0" err="1">
                <a:solidFill>
                  <a:schemeClr val="bg1"/>
                </a:solidFill>
              </a:rPr>
              <a:t>Seaborn</a:t>
            </a:r>
            <a:r>
              <a:rPr lang="en-US" sz="2000" dirty="0">
                <a:solidFill>
                  <a:schemeClr val="bg1"/>
                </a:solidFill>
              </a:rPr>
              <a:t> (for visualization)</a:t>
            </a:r>
          </a:p>
          <a:p>
            <a:pPr>
              <a:buClr>
                <a:schemeClr val="bg1"/>
              </a:buClr>
              <a:buFont typeface="Wingdings" pitchFamily="2" charset="2"/>
              <a:buChar char="Ø"/>
            </a:pPr>
            <a:r>
              <a:rPr lang="en-US" sz="2000" dirty="0" err="1">
                <a:solidFill>
                  <a:schemeClr val="bg1"/>
                </a:solidFill>
              </a:rPr>
              <a:t>Scikit</a:t>
            </a:r>
            <a:r>
              <a:rPr lang="en-US" sz="2000" dirty="0">
                <a:solidFill>
                  <a:schemeClr val="bg1"/>
                </a:solidFill>
              </a:rPr>
              <a:t>-learn (for machine learning algorithms)</a:t>
            </a:r>
          </a:p>
          <a:p>
            <a:pPr>
              <a:buClr>
                <a:schemeClr val="bg1"/>
              </a:buClr>
            </a:pPr>
            <a:endParaRPr lang="en-US" sz="2000" dirty="0">
              <a:solidFill>
                <a:schemeClr val="bg1"/>
              </a:solidFill>
            </a:endParaRPr>
          </a:p>
          <a:p>
            <a:pPr>
              <a:buClr>
                <a:schemeClr val="bg1"/>
              </a:buClr>
              <a:buFont typeface="Arial" pitchFamily="34" charset="0"/>
              <a:buChar char="•"/>
            </a:pPr>
            <a:r>
              <a:rPr lang="en-US" sz="2000" b="1" dirty="0">
                <a:solidFill>
                  <a:schemeClr val="bg1"/>
                </a:solidFill>
              </a:rPr>
              <a:t> Development Tools:</a:t>
            </a:r>
            <a:r>
              <a:rPr lang="en-US" sz="2000" dirty="0">
                <a:solidFill>
                  <a:schemeClr val="bg1"/>
                </a:solidFill>
              </a:rPr>
              <a:t> </a:t>
            </a:r>
            <a:r>
              <a:rPr lang="en-US" sz="2000" dirty="0" err="1">
                <a:solidFill>
                  <a:schemeClr val="bg1"/>
                </a:solidFill>
              </a:rPr>
              <a:t>Jupyter</a:t>
            </a:r>
            <a:r>
              <a:rPr lang="en-US" sz="2000" dirty="0">
                <a:solidFill>
                  <a:schemeClr val="bg1"/>
                </a:solidFill>
              </a:rPr>
              <a:t> Notebook</a:t>
            </a:r>
          </a:p>
          <a:p>
            <a:pPr>
              <a:buClr>
                <a:schemeClr val="bg1"/>
              </a:buClr>
              <a:buFont typeface="Arial" pitchFamily="34" charset="0"/>
              <a:buChar char="•"/>
            </a:pPr>
            <a:endParaRPr lang="en-US" sz="2000" dirty="0">
              <a:solidFill>
                <a:schemeClr val="bg1"/>
              </a:solidFill>
            </a:endParaRPr>
          </a:p>
        </p:txBody>
      </p:sp>
      <p:pic>
        <p:nvPicPr>
          <p:cNvPr id="13" name="Google Shape;54;p11"/>
          <p:cNvPicPr preferRelativeResize="0"/>
          <p:nvPr/>
        </p:nvPicPr>
        <p:blipFill>
          <a:blip r:embed="rId3">
            <a:alphaModFix/>
          </a:blip>
          <a:stretch>
            <a:fillRect/>
          </a:stretch>
        </p:blipFill>
        <p:spPr>
          <a:xfrm>
            <a:off x="12747400" y="7686700"/>
            <a:ext cx="1854476" cy="467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8416" y="1882552"/>
            <a:ext cx="7000924" cy="3785652"/>
          </a:xfrm>
          <a:prstGeom prst="rect">
            <a:avLst/>
          </a:prstGeom>
        </p:spPr>
        <p:txBody>
          <a:bodyPr wrap="square">
            <a:spAutoFit/>
          </a:bodyPr>
          <a:lstStyle/>
          <a:p>
            <a:pPr algn="ctr">
              <a:lnSpc>
                <a:spcPct val="150000"/>
              </a:lnSpc>
              <a:buClr>
                <a:schemeClr val="bg1"/>
              </a:buClr>
              <a:buFont typeface="Courier New" pitchFamily="49" charset="0"/>
              <a:buChar char="o"/>
            </a:pPr>
            <a:endParaRPr lang="en-US" sz="2000" b="1" dirty="0">
              <a:solidFill>
                <a:schemeClr val="bg1"/>
              </a:solidFill>
              <a:latin typeface="Calisto MT" pitchFamily="18" charset="0"/>
            </a:endParaRPr>
          </a:p>
          <a:p>
            <a:pPr>
              <a:lnSpc>
                <a:spcPct val="150000"/>
              </a:lnSpc>
              <a:buClr>
                <a:schemeClr val="bg1"/>
              </a:buClr>
              <a:buFont typeface="Courier New" pitchFamily="49" charset="0"/>
              <a:buChar char="o"/>
            </a:pPr>
            <a:r>
              <a:rPr lang="en-US" sz="2000" b="1" dirty="0">
                <a:solidFill>
                  <a:schemeClr val="bg1"/>
                </a:solidFill>
              </a:rPr>
              <a:t> Programming Language:</a:t>
            </a:r>
            <a:r>
              <a:rPr lang="en-US" sz="2000" dirty="0">
                <a:solidFill>
                  <a:schemeClr val="bg1"/>
                </a:solidFill>
              </a:rPr>
              <a:t> Python</a:t>
            </a:r>
          </a:p>
          <a:p>
            <a:pPr>
              <a:lnSpc>
                <a:spcPct val="150000"/>
              </a:lnSpc>
              <a:buClr>
                <a:schemeClr val="bg1"/>
              </a:buClr>
              <a:buFont typeface="Courier New" pitchFamily="49" charset="0"/>
              <a:buChar char="o"/>
            </a:pPr>
            <a:r>
              <a:rPr lang="en-US" sz="2000" b="1" dirty="0">
                <a:solidFill>
                  <a:schemeClr val="bg1"/>
                </a:solidFill>
              </a:rPr>
              <a:t> Machine Learning Models:</a:t>
            </a:r>
            <a:r>
              <a:rPr lang="en-US" sz="2000" dirty="0">
                <a:solidFill>
                  <a:schemeClr val="bg1"/>
                </a:solidFill>
              </a:rPr>
              <a:t> Random Forest (RF), Support Vector Machine   (SVM)</a:t>
            </a:r>
          </a:p>
          <a:p>
            <a:pPr>
              <a:lnSpc>
                <a:spcPct val="150000"/>
              </a:lnSpc>
              <a:buClr>
                <a:schemeClr val="bg1"/>
              </a:buClr>
              <a:buFont typeface="Courier New" pitchFamily="49" charset="0"/>
              <a:buChar char="o"/>
            </a:pPr>
            <a:r>
              <a:rPr lang="en-US" sz="2000" b="1" dirty="0">
                <a:solidFill>
                  <a:schemeClr val="bg1"/>
                </a:solidFill>
              </a:rPr>
              <a:t> Feature Selection:</a:t>
            </a:r>
            <a:r>
              <a:rPr lang="en-US" sz="2000" dirty="0">
                <a:solidFill>
                  <a:schemeClr val="bg1"/>
                </a:solidFill>
              </a:rPr>
              <a:t> One-Way ANOVA</a:t>
            </a:r>
          </a:p>
          <a:p>
            <a:pPr>
              <a:lnSpc>
                <a:spcPct val="150000"/>
              </a:lnSpc>
              <a:buClr>
                <a:schemeClr val="bg1"/>
              </a:buClr>
              <a:buFont typeface="Courier New" pitchFamily="49" charset="0"/>
              <a:buChar char="o"/>
            </a:pPr>
            <a:r>
              <a:rPr lang="en-US" sz="2000" b="1" dirty="0">
                <a:solidFill>
                  <a:schemeClr val="bg1"/>
                </a:solidFill>
              </a:rPr>
              <a:t> Optimization Techniques:</a:t>
            </a:r>
            <a:r>
              <a:rPr lang="en-US" sz="2000" dirty="0">
                <a:solidFill>
                  <a:schemeClr val="bg1"/>
                </a:solidFill>
              </a:rPr>
              <a:t> </a:t>
            </a:r>
            <a:r>
              <a:rPr lang="en-US" sz="2000" dirty="0" err="1">
                <a:solidFill>
                  <a:schemeClr val="bg1"/>
                </a:solidFill>
              </a:rPr>
              <a:t>Hyperparameter</a:t>
            </a:r>
            <a:r>
              <a:rPr lang="en-US" sz="2000" dirty="0">
                <a:solidFill>
                  <a:schemeClr val="bg1"/>
                </a:solidFill>
              </a:rPr>
              <a:t> tuning with      </a:t>
            </a:r>
            <a:r>
              <a:rPr lang="en-US" sz="2000" dirty="0" err="1">
                <a:solidFill>
                  <a:schemeClr val="bg1"/>
                </a:solidFill>
              </a:rPr>
              <a:t>GridSearchCV</a:t>
            </a:r>
            <a:endParaRPr lang="en-US" sz="2000" dirty="0">
              <a:solidFill>
                <a:schemeClr val="bg1"/>
              </a:solidFill>
            </a:endParaRPr>
          </a:p>
          <a:p>
            <a:pPr>
              <a:lnSpc>
                <a:spcPct val="150000"/>
              </a:lnSpc>
              <a:buClr>
                <a:schemeClr val="bg1"/>
              </a:buClr>
              <a:buFont typeface="Courier New" pitchFamily="49" charset="0"/>
              <a:buChar char="o"/>
            </a:pPr>
            <a:r>
              <a:rPr lang="en-US" sz="2000" b="1" dirty="0">
                <a:solidFill>
                  <a:schemeClr val="bg1"/>
                </a:solidFill>
              </a:rPr>
              <a:t> Dataset:</a:t>
            </a:r>
            <a:r>
              <a:rPr lang="en-US" sz="2000" dirty="0">
                <a:solidFill>
                  <a:schemeClr val="bg1"/>
                </a:solidFill>
              </a:rPr>
              <a:t> NASA Ames Prognostics Center of Excellence</a:t>
            </a:r>
          </a:p>
        </p:txBody>
      </p:sp>
      <p:sp>
        <p:nvSpPr>
          <p:cNvPr id="3" name="TextBox 2"/>
          <p:cNvSpPr txBox="1"/>
          <p:nvPr/>
        </p:nvSpPr>
        <p:spPr>
          <a:xfrm>
            <a:off x="4074840" y="455640"/>
            <a:ext cx="5537093" cy="1323439"/>
          </a:xfrm>
          <a:prstGeom prst="rect">
            <a:avLst/>
          </a:prstGeom>
          <a:noFill/>
        </p:spPr>
        <p:txBody>
          <a:bodyPr wrap="none" rtlCol="0">
            <a:spAutoFit/>
          </a:bodyPr>
          <a:lstStyle/>
          <a:p>
            <a:r>
              <a:rPr lang="en-US" sz="4000" b="1" dirty="0">
                <a:solidFill>
                  <a:schemeClr val="bg1"/>
                </a:solidFill>
                <a:latin typeface="Calisto MT" pitchFamily="18" charset="0"/>
              </a:rPr>
              <a:t>Tools and Technologies</a:t>
            </a:r>
          </a:p>
          <a:p>
            <a:endParaRPr lang="en-US" sz="4000" dirty="0"/>
          </a:p>
        </p:txBody>
      </p:sp>
      <p:pic>
        <p:nvPicPr>
          <p:cNvPr id="4" name="Picture 3" descr="circular_infographic.jpg"/>
          <p:cNvPicPr>
            <a:picLocks noChangeAspect="1"/>
          </p:cNvPicPr>
          <p:nvPr/>
        </p:nvPicPr>
        <p:blipFill>
          <a:blip r:embed="rId2"/>
          <a:stretch>
            <a:fillRect/>
          </a:stretch>
        </p:blipFill>
        <p:spPr>
          <a:xfrm>
            <a:off x="8158104" y="1198476"/>
            <a:ext cx="6413927" cy="5832648"/>
          </a:xfrm>
          <a:prstGeom prst="rect">
            <a:avLst/>
          </a:prstGeom>
        </p:spPr>
      </p:pic>
      <p:pic>
        <p:nvPicPr>
          <p:cNvPr id="5" name="Picture 4" descr="A black background with white dots&#10;&#10;AI-generated content may be incorrect.">
            <a:extLst>
              <a:ext uri="{FF2B5EF4-FFF2-40B4-BE49-F238E27FC236}">
                <a16:creationId xmlns:a16="http://schemas.microsoft.com/office/drawing/2014/main" id="{D5F5777D-6A0F-F462-1B39-FCF4A553CBE5}"/>
              </a:ext>
            </a:extLst>
          </p:cNvPr>
          <p:cNvPicPr>
            <a:picLocks noChangeAspect="1"/>
          </p:cNvPicPr>
          <p:nvPr/>
        </p:nvPicPr>
        <p:blipFill>
          <a:blip r:embed="rId3"/>
          <a:stretch>
            <a:fillRect/>
          </a:stretch>
        </p:blipFill>
        <p:spPr>
          <a:xfrm>
            <a:off x="12859816" y="7484917"/>
            <a:ext cx="1711124" cy="688132"/>
          </a:xfrm>
          <a:prstGeom prst="rect">
            <a:avLst/>
          </a:prstGeom>
        </p:spPr>
      </p:pic>
      <p:pic>
        <p:nvPicPr>
          <p:cNvPr id="7" name="Picture 6" descr="A circular blue and black sign with text&#10;&#10;AI-generated content may be incorrect.">
            <a:extLst>
              <a:ext uri="{FF2B5EF4-FFF2-40B4-BE49-F238E27FC236}">
                <a16:creationId xmlns:a16="http://schemas.microsoft.com/office/drawing/2014/main" id="{CB3B119D-CA8A-0D95-0EE9-522974E5A5D2}"/>
              </a:ext>
            </a:extLst>
          </p:cNvPr>
          <p:cNvPicPr>
            <a:picLocks noChangeAspect="1"/>
          </p:cNvPicPr>
          <p:nvPr/>
        </p:nvPicPr>
        <p:blipFill>
          <a:blip r:embed="rId4"/>
          <a:stretch>
            <a:fillRect/>
          </a:stretch>
        </p:blipFill>
        <p:spPr>
          <a:xfrm>
            <a:off x="7903487" y="1198476"/>
            <a:ext cx="6667453" cy="605901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5714" y="608969"/>
            <a:ext cx="1214446" cy="6863417"/>
          </a:xfrm>
          <a:prstGeom prst="rect">
            <a:avLst/>
          </a:prstGeom>
          <a:noFill/>
        </p:spPr>
        <p:txBody>
          <a:bodyPr wrap="square" rtlCol="0">
            <a:spAutoFit/>
          </a:bodyPr>
          <a:lstStyle/>
          <a:p>
            <a:r>
              <a:rPr lang="en-IN" sz="4000" dirty="0">
                <a:solidFill>
                  <a:schemeClr val="bg1"/>
                </a:solidFill>
                <a:latin typeface="Calisto MT" pitchFamily="18" charset="0"/>
              </a:rPr>
              <a:t>M</a:t>
            </a:r>
          </a:p>
          <a:p>
            <a:r>
              <a:rPr lang="en-IN" sz="4000" dirty="0">
                <a:solidFill>
                  <a:schemeClr val="bg1"/>
                </a:solidFill>
                <a:latin typeface="Calisto MT" pitchFamily="18" charset="0"/>
              </a:rPr>
              <a:t>E</a:t>
            </a:r>
          </a:p>
          <a:p>
            <a:r>
              <a:rPr lang="en-IN" sz="4000" dirty="0">
                <a:solidFill>
                  <a:schemeClr val="bg1"/>
                </a:solidFill>
                <a:latin typeface="Calisto MT" pitchFamily="18" charset="0"/>
              </a:rPr>
              <a:t>T</a:t>
            </a:r>
          </a:p>
          <a:p>
            <a:r>
              <a:rPr lang="en-IN" sz="4000" dirty="0">
                <a:solidFill>
                  <a:schemeClr val="bg1"/>
                </a:solidFill>
                <a:latin typeface="Calisto MT" pitchFamily="18" charset="0"/>
              </a:rPr>
              <a:t>H</a:t>
            </a:r>
          </a:p>
          <a:p>
            <a:r>
              <a:rPr lang="en-IN" sz="4000" dirty="0">
                <a:solidFill>
                  <a:schemeClr val="bg1"/>
                </a:solidFill>
                <a:latin typeface="Calisto MT" pitchFamily="18" charset="0"/>
              </a:rPr>
              <a:t>O</a:t>
            </a:r>
          </a:p>
          <a:p>
            <a:r>
              <a:rPr lang="en-IN" sz="4000" dirty="0">
                <a:solidFill>
                  <a:schemeClr val="bg1"/>
                </a:solidFill>
                <a:latin typeface="Calisto MT" pitchFamily="18" charset="0"/>
              </a:rPr>
              <a:t>D</a:t>
            </a:r>
          </a:p>
          <a:p>
            <a:r>
              <a:rPr lang="en-IN" sz="4000" dirty="0">
                <a:solidFill>
                  <a:schemeClr val="bg1"/>
                </a:solidFill>
                <a:latin typeface="Calisto MT" pitchFamily="18" charset="0"/>
              </a:rPr>
              <a:t>O</a:t>
            </a:r>
          </a:p>
          <a:p>
            <a:r>
              <a:rPr lang="en-IN" sz="4000" dirty="0">
                <a:solidFill>
                  <a:schemeClr val="bg1"/>
                </a:solidFill>
                <a:latin typeface="Calisto MT" pitchFamily="18" charset="0"/>
              </a:rPr>
              <a:t>L</a:t>
            </a:r>
          </a:p>
          <a:p>
            <a:r>
              <a:rPr lang="en-IN" sz="4000" dirty="0">
                <a:solidFill>
                  <a:schemeClr val="bg1"/>
                </a:solidFill>
                <a:latin typeface="Calisto MT" pitchFamily="18" charset="0"/>
              </a:rPr>
              <a:t>O</a:t>
            </a:r>
          </a:p>
          <a:p>
            <a:r>
              <a:rPr lang="en-IN" sz="4000" dirty="0">
                <a:solidFill>
                  <a:schemeClr val="bg1"/>
                </a:solidFill>
                <a:latin typeface="Calisto MT" pitchFamily="18" charset="0"/>
              </a:rPr>
              <a:t>G</a:t>
            </a:r>
          </a:p>
          <a:p>
            <a:r>
              <a:rPr lang="en-IN" sz="4000" dirty="0">
                <a:solidFill>
                  <a:schemeClr val="bg1"/>
                </a:solidFill>
                <a:latin typeface="Calisto MT" pitchFamily="18" charset="0"/>
              </a:rPr>
              <a:t>Y</a:t>
            </a:r>
            <a:endParaRPr lang="en-US" sz="4000" dirty="0">
              <a:solidFill>
                <a:schemeClr val="bg1"/>
              </a:solidFill>
              <a:latin typeface="Calisto MT" pitchFamily="18" charset="0"/>
            </a:endParaRPr>
          </a:p>
        </p:txBody>
      </p:sp>
      <p:pic>
        <p:nvPicPr>
          <p:cNvPr id="2" name="Picture 1" descr="A black background with white dots&#10;&#10;AI-generated content may be incorrect.">
            <a:extLst>
              <a:ext uri="{FF2B5EF4-FFF2-40B4-BE49-F238E27FC236}">
                <a16:creationId xmlns:a16="http://schemas.microsoft.com/office/drawing/2014/main" id="{BBF733B4-1D4B-D25F-C431-5A1D0364758B}"/>
              </a:ext>
            </a:extLst>
          </p:cNvPr>
          <p:cNvPicPr>
            <a:picLocks noChangeAspect="1"/>
          </p:cNvPicPr>
          <p:nvPr/>
        </p:nvPicPr>
        <p:blipFill>
          <a:blip r:embed="rId2"/>
          <a:stretch>
            <a:fillRect/>
          </a:stretch>
        </p:blipFill>
        <p:spPr>
          <a:xfrm>
            <a:off x="12261669" y="7787208"/>
            <a:ext cx="2368731" cy="362294"/>
          </a:xfrm>
          <a:prstGeom prst="rect">
            <a:avLst/>
          </a:prstGeom>
        </p:spPr>
      </p:pic>
      <p:pic>
        <p:nvPicPr>
          <p:cNvPr id="3" name="Picture 2"/>
          <p:cNvPicPr>
            <a:picLocks noChangeAspect="1" noChangeArrowheads="1"/>
          </p:cNvPicPr>
          <p:nvPr/>
        </p:nvPicPr>
        <p:blipFill>
          <a:blip r:embed="rId3"/>
          <a:srcRect/>
          <a:stretch>
            <a:fillRect/>
          </a:stretch>
        </p:blipFill>
        <p:spPr bwMode="auto">
          <a:xfrm>
            <a:off x="1457284" y="232217"/>
            <a:ext cx="12787402" cy="7616919"/>
          </a:xfrm>
          <a:prstGeom prst="rect">
            <a:avLst/>
          </a:prstGeom>
          <a:noFill/>
          <a:ln w="9525">
            <a:noFill/>
            <a:miter lim="800000"/>
            <a:headEnd/>
            <a:tailEnd/>
          </a:ln>
          <a:effectLst/>
        </p:spPr>
      </p:pic>
      <p:pic>
        <p:nvPicPr>
          <p:cNvPr id="6" name="Picture 5" descr="A diagram of data processing&#10;&#10;AI-generated content may be incorrect.">
            <a:extLst>
              <a:ext uri="{FF2B5EF4-FFF2-40B4-BE49-F238E27FC236}">
                <a16:creationId xmlns:a16="http://schemas.microsoft.com/office/drawing/2014/main" id="{A10570D1-5087-0D49-CCED-AC88FC986221}"/>
              </a:ext>
            </a:extLst>
          </p:cNvPr>
          <p:cNvPicPr>
            <a:picLocks noChangeAspect="1"/>
          </p:cNvPicPr>
          <p:nvPr/>
        </p:nvPicPr>
        <p:blipFill>
          <a:blip r:embed="rId4"/>
          <a:stretch>
            <a:fillRect/>
          </a:stretch>
        </p:blipFill>
        <p:spPr>
          <a:xfrm>
            <a:off x="1333622" y="224915"/>
            <a:ext cx="12941946" cy="770955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42838" y="1971660"/>
            <a:ext cx="7500990" cy="5940088"/>
          </a:xfrm>
          <a:prstGeom prst="rect">
            <a:avLst/>
          </a:prstGeom>
          <a:noFill/>
        </p:spPr>
        <p:txBody>
          <a:bodyPr wrap="square" rtlCol="0">
            <a:spAutoFit/>
          </a:bodyPr>
          <a:lstStyle/>
          <a:p>
            <a:pPr>
              <a:buClr>
                <a:schemeClr val="bg1"/>
              </a:buClr>
              <a:buFont typeface="Wingdings" pitchFamily="2" charset="2"/>
              <a:buChar char="v"/>
            </a:pPr>
            <a:r>
              <a:rPr lang="en-US" sz="2000" b="1" dirty="0">
                <a:solidFill>
                  <a:schemeClr val="bg1"/>
                </a:solidFill>
              </a:rPr>
              <a:t> Source:</a:t>
            </a:r>
            <a:r>
              <a:rPr lang="en-US" sz="2000" dirty="0">
                <a:solidFill>
                  <a:schemeClr val="bg1"/>
                </a:solidFill>
              </a:rPr>
              <a:t> NASA Ames Prognostics Center of Excellence </a:t>
            </a:r>
          </a:p>
          <a:p>
            <a:pPr>
              <a:buClr>
                <a:schemeClr val="bg1"/>
              </a:buClr>
            </a:pPr>
            <a:r>
              <a:rPr lang="en-US" sz="2000" dirty="0">
                <a:solidFill>
                  <a:schemeClr val="bg1"/>
                </a:solidFill>
              </a:rPr>
              <a:t>   (</a:t>
            </a:r>
            <a:r>
              <a:rPr lang="en-US" sz="2000" dirty="0" err="1">
                <a:solidFill>
                  <a:schemeClr val="bg1"/>
                </a:solidFill>
              </a:rPr>
              <a:t>PCoE</a:t>
            </a:r>
            <a:r>
              <a:rPr lang="en-US" sz="2000" dirty="0">
                <a:solidFill>
                  <a:schemeClr val="bg1"/>
                </a:solidFill>
              </a:rPr>
              <a:t>)</a:t>
            </a:r>
          </a:p>
          <a:p>
            <a:pPr>
              <a:buClr>
                <a:schemeClr val="bg1"/>
              </a:buClr>
              <a:buFont typeface="Wingdings" pitchFamily="2" charset="2"/>
              <a:buChar char="v"/>
            </a:pPr>
            <a:endParaRPr lang="en-US" sz="2000" dirty="0">
              <a:solidFill>
                <a:schemeClr val="bg1"/>
              </a:solidFill>
            </a:endParaRPr>
          </a:p>
          <a:p>
            <a:pPr>
              <a:buClr>
                <a:schemeClr val="bg1"/>
              </a:buClr>
              <a:buFont typeface="Wingdings" pitchFamily="2" charset="2"/>
              <a:buChar char="v"/>
            </a:pPr>
            <a:r>
              <a:rPr lang="en-US" sz="2000" b="1" dirty="0">
                <a:solidFill>
                  <a:schemeClr val="bg1"/>
                </a:solidFill>
              </a:rPr>
              <a:t> Format:</a:t>
            </a:r>
            <a:r>
              <a:rPr lang="en-US" sz="2000" dirty="0">
                <a:solidFill>
                  <a:schemeClr val="bg1"/>
                </a:solidFill>
              </a:rPr>
              <a:t> .mat files</a:t>
            </a:r>
          </a:p>
          <a:p>
            <a:pPr>
              <a:buClr>
                <a:schemeClr val="bg1"/>
              </a:buClr>
              <a:buFont typeface="Wingdings" pitchFamily="2" charset="2"/>
              <a:buChar char="v"/>
            </a:pPr>
            <a:endParaRPr lang="en-US" sz="2000" dirty="0">
              <a:solidFill>
                <a:schemeClr val="bg1"/>
              </a:solidFill>
            </a:endParaRPr>
          </a:p>
          <a:p>
            <a:pPr>
              <a:buClr>
                <a:schemeClr val="bg1"/>
              </a:buClr>
              <a:buFont typeface="Wingdings" pitchFamily="2" charset="2"/>
              <a:buChar char="v"/>
            </a:pPr>
            <a:r>
              <a:rPr lang="en-US" sz="2000" b="1" dirty="0">
                <a:solidFill>
                  <a:schemeClr val="bg1"/>
                </a:solidFill>
              </a:rPr>
              <a:t> Total Batteries:</a:t>
            </a:r>
            <a:r>
              <a:rPr lang="en-US" sz="2000" dirty="0">
                <a:solidFill>
                  <a:schemeClr val="bg1"/>
                </a:solidFill>
              </a:rPr>
              <a:t> 32</a:t>
            </a:r>
          </a:p>
          <a:p>
            <a:pPr>
              <a:buClr>
                <a:schemeClr val="bg1"/>
              </a:buClr>
              <a:buFont typeface="Wingdings" pitchFamily="2" charset="2"/>
              <a:buChar char="v"/>
            </a:pPr>
            <a:endParaRPr lang="en-US" sz="2000" dirty="0">
              <a:solidFill>
                <a:schemeClr val="bg1"/>
              </a:solidFill>
            </a:endParaRPr>
          </a:p>
          <a:p>
            <a:pPr>
              <a:buClr>
                <a:schemeClr val="bg1"/>
              </a:buClr>
              <a:buFont typeface="Wingdings" pitchFamily="2" charset="2"/>
              <a:buChar char="v"/>
            </a:pPr>
            <a:r>
              <a:rPr lang="en-US" sz="2000" b="1" dirty="0">
                <a:solidFill>
                  <a:schemeClr val="bg1"/>
                </a:solidFill>
              </a:rPr>
              <a:t> Data Structure:</a:t>
            </a:r>
            <a:r>
              <a:rPr lang="en-US" sz="2000" dirty="0">
                <a:solidFill>
                  <a:schemeClr val="bg1"/>
                </a:solidFill>
              </a:rPr>
              <a:t> Cyclic data (charge, discharge, impedance operations)</a:t>
            </a:r>
          </a:p>
          <a:p>
            <a:pPr>
              <a:buClr>
                <a:schemeClr val="bg1"/>
              </a:buClr>
              <a:buFont typeface="Wingdings" pitchFamily="2" charset="2"/>
              <a:buChar char="v"/>
            </a:pPr>
            <a:endParaRPr lang="en-US" sz="2000" dirty="0">
              <a:solidFill>
                <a:schemeClr val="bg1"/>
              </a:solidFill>
            </a:endParaRPr>
          </a:p>
          <a:p>
            <a:pPr>
              <a:buClr>
                <a:schemeClr val="bg1"/>
              </a:buClr>
              <a:buFont typeface="Wingdings" pitchFamily="2" charset="2"/>
              <a:buChar char="v"/>
            </a:pPr>
            <a:r>
              <a:rPr lang="en-US" sz="2000" b="1" dirty="0">
                <a:solidFill>
                  <a:schemeClr val="bg1"/>
                </a:solidFill>
              </a:rPr>
              <a:t> Key Parameters:</a:t>
            </a:r>
            <a:endParaRPr lang="en-US" sz="2000" dirty="0">
              <a:solidFill>
                <a:schemeClr val="bg1"/>
              </a:solidFill>
            </a:endParaRPr>
          </a:p>
          <a:p>
            <a:pPr>
              <a:buClr>
                <a:schemeClr val="bg1"/>
              </a:buClr>
              <a:buFont typeface="Wingdings" pitchFamily="2" charset="2"/>
              <a:buChar char="Ø"/>
            </a:pPr>
            <a:r>
              <a:rPr lang="en-US" sz="2000" b="1" dirty="0">
                <a:solidFill>
                  <a:schemeClr val="bg1"/>
                </a:solidFill>
              </a:rPr>
              <a:t> Voltage</a:t>
            </a:r>
            <a:endParaRPr lang="en-US" sz="2000" dirty="0">
              <a:solidFill>
                <a:schemeClr val="bg1"/>
              </a:solidFill>
            </a:endParaRPr>
          </a:p>
          <a:p>
            <a:pPr>
              <a:buClr>
                <a:schemeClr val="bg1"/>
              </a:buClr>
              <a:buFont typeface="Wingdings" pitchFamily="2" charset="2"/>
              <a:buChar char="Ø"/>
            </a:pPr>
            <a:r>
              <a:rPr lang="en-US" sz="2000" b="1" dirty="0">
                <a:solidFill>
                  <a:schemeClr val="bg1"/>
                </a:solidFill>
              </a:rPr>
              <a:t> Current</a:t>
            </a:r>
            <a:endParaRPr lang="en-US" sz="2000" dirty="0">
              <a:solidFill>
                <a:schemeClr val="bg1"/>
              </a:solidFill>
            </a:endParaRPr>
          </a:p>
          <a:p>
            <a:pPr>
              <a:buClr>
                <a:schemeClr val="bg1"/>
              </a:buClr>
              <a:buFont typeface="Wingdings" pitchFamily="2" charset="2"/>
              <a:buChar char="Ø"/>
            </a:pPr>
            <a:r>
              <a:rPr lang="en-US" sz="2000" b="1" dirty="0">
                <a:solidFill>
                  <a:schemeClr val="bg1"/>
                </a:solidFill>
              </a:rPr>
              <a:t> Temperature</a:t>
            </a:r>
            <a:endParaRPr lang="en-US" sz="2000" dirty="0">
              <a:solidFill>
                <a:schemeClr val="bg1"/>
              </a:solidFill>
            </a:endParaRPr>
          </a:p>
          <a:p>
            <a:pPr>
              <a:buClr>
                <a:schemeClr val="bg1"/>
              </a:buClr>
              <a:buFont typeface="Wingdings" pitchFamily="2" charset="2"/>
              <a:buChar char="Ø"/>
            </a:pPr>
            <a:r>
              <a:rPr lang="en-US" sz="2000" b="1" dirty="0">
                <a:solidFill>
                  <a:schemeClr val="bg1"/>
                </a:solidFill>
              </a:rPr>
              <a:t> Impedance</a:t>
            </a:r>
          </a:p>
          <a:p>
            <a:pPr>
              <a:buClr>
                <a:schemeClr val="bg1"/>
              </a:buClr>
              <a:buFont typeface="Wingdings" pitchFamily="2" charset="2"/>
              <a:buChar char="v"/>
            </a:pPr>
            <a:endParaRPr lang="en-US" sz="2000" dirty="0">
              <a:solidFill>
                <a:schemeClr val="bg1"/>
              </a:solidFill>
            </a:endParaRPr>
          </a:p>
          <a:p>
            <a:pPr>
              <a:buClr>
                <a:schemeClr val="bg1"/>
              </a:buClr>
              <a:buFont typeface="Wingdings" pitchFamily="2" charset="2"/>
              <a:buChar char="v"/>
            </a:pPr>
            <a:r>
              <a:rPr lang="en-US" sz="2000" b="1" dirty="0">
                <a:solidFill>
                  <a:schemeClr val="bg1"/>
                </a:solidFill>
              </a:rPr>
              <a:t> Purpose:</a:t>
            </a:r>
            <a:r>
              <a:rPr lang="en-US" sz="2000" dirty="0">
                <a:solidFill>
                  <a:schemeClr val="bg1"/>
                </a:solidFill>
              </a:rPr>
              <a:t> Used for battery prognostics and Remaining Useful Life (RUL) prediction</a:t>
            </a:r>
          </a:p>
          <a:p>
            <a:pPr>
              <a:buClr>
                <a:schemeClr val="bg1"/>
              </a:buClr>
              <a:buFont typeface="Wingdings" pitchFamily="2" charset="2"/>
              <a:buChar char="v"/>
            </a:pPr>
            <a:endParaRPr lang="en-US" sz="2000" dirty="0">
              <a:solidFill>
                <a:schemeClr val="bg1"/>
              </a:solidFill>
            </a:endParaRPr>
          </a:p>
        </p:txBody>
      </p:sp>
      <p:sp>
        <p:nvSpPr>
          <p:cNvPr id="4" name="TextBox 3"/>
          <p:cNvSpPr txBox="1"/>
          <p:nvPr/>
        </p:nvSpPr>
        <p:spPr>
          <a:xfrm>
            <a:off x="242838" y="614338"/>
            <a:ext cx="7000924" cy="1200329"/>
          </a:xfrm>
          <a:prstGeom prst="rect">
            <a:avLst/>
          </a:prstGeom>
          <a:noFill/>
        </p:spPr>
        <p:txBody>
          <a:bodyPr wrap="square" rtlCol="0">
            <a:spAutoFit/>
          </a:bodyPr>
          <a:lstStyle/>
          <a:p>
            <a:r>
              <a:rPr lang="en-US" sz="3600" b="1" dirty="0">
                <a:solidFill>
                  <a:schemeClr val="bg1"/>
                </a:solidFill>
                <a:latin typeface="Calisto MT" pitchFamily="18" charset="0"/>
              </a:rPr>
              <a:t>1. Data Collection  and Structure:</a:t>
            </a:r>
          </a:p>
          <a:p>
            <a:endParaRPr lang="en-US" sz="3600" dirty="0">
              <a:latin typeface="Calisto MT" pitchFamily="18" charset="0"/>
            </a:endParaRPr>
          </a:p>
        </p:txBody>
      </p:sp>
      <p:pic>
        <p:nvPicPr>
          <p:cNvPr id="2050" name="Picture 2"/>
          <p:cNvPicPr>
            <a:picLocks noChangeAspect="1" noChangeArrowheads="1"/>
          </p:cNvPicPr>
          <p:nvPr/>
        </p:nvPicPr>
        <p:blipFill>
          <a:blip r:embed="rId2"/>
          <a:srcRect/>
          <a:stretch>
            <a:fillRect/>
          </a:stretch>
        </p:blipFill>
        <p:spPr bwMode="auto">
          <a:xfrm>
            <a:off x="7963272" y="714672"/>
            <a:ext cx="6715172" cy="6800255"/>
          </a:xfrm>
          <a:prstGeom prst="rect">
            <a:avLst/>
          </a:prstGeom>
          <a:noFill/>
          <a:ln w="9525">
            <a:noFill/>
            <a:miter lim="800000"/>
            <a:headEnd/>
            <a:tailEnd/>
          </a:ln>
          <a:effectLst/>
        </p:spPr>
      </p:pic>
      <p:pic>
        <p:nvPicPr>
          <p:cNvPr id="5" name="Picture 4" descr="A black background with white dots&#10;&#10;AI-generated content may be incorrect.">
            <a:extLst>
              <a:ext uri="{FF2B5EF4-FFF2-40B4-BE49-F238E27FC236}">
                <a16:creationId xmlns:a16="http://schemas.microsoft.com/office/drawing/2014/main" id="{DECFF8C0-04D8-3C1B-486F-94F0ADFAD03D}"/>
              </a:ext>
            </a:extLst>
          </p:cNvPr>
          <p:cNvPicPr>
            <a:picLocks noChangeAspect="1"/>
          </p:cNvPicPr>
          <p:nvPr/>
        </p:nvPicPr>
        <p:blipFill>
          <a:blip r:embed="rId3"/>
          <a:stretch>
            <a:fillRect/>
          </a:stretch>
        </p:blipFill>
        <p:spPr>
          <a:xfrm>
            <a:off x="11879196" y="7688524"/>
            <a:ext cx="2720272" cy="44644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7190" y="400024"/>
            <a:ext cx="7315200" cy="646331"/>
          </a:xfrm>
          <a:prstGeom prst="rect">
            <a:avLst/>
          </a:prstGeom>
        </p:spPr>
        <p:txBody>
          <a:bodyPr>
            <a:spAutoFit/>
          </a:bodyPr>
          <a:lstStyle/>
          <a:p>
            <a:r>
              <a:rPr lang="en-US" sz="3600" dirty="0">
                <a:solidFill>
                  <a:schemeClr val="bg1"/>
                </a:solidFill>
                <a:latin typeface="Calisto MT" pitchFamily="18" charset="0"/>
              </a:rPr>
              <a:t>2. DATA PREPROCESSING</a:t>
            </a:r>
          </a:p>
        </p:txBody>
      </p:sp>
      <p:pic>
        <p:nvPicPr>
          <p:cNvPr id="3074" name="Picture 2"/>
          <p:cNvPicPr>
            <a:picLocks noChangeAspect="1" noChangeArrowheads="1"/>
          </p:cNvPicPr>
          <p:nvPr/>
        </p:nvPicPr>
        <p:blipFill>
          <a:blip r:embed="rId2"/>
          <a:srcRect/>
          <a:stretch>
            <a:fillRect/>
          </a:stretch>
        </p:blipFill>
        <p:spPr bwMode="auto">
          <a:xfrm>
            <a:off x="7100886" y="900090"/>
            <a:ext cx="7429552" cy="7215238"/>
          </a:xfrm>
          <a:prstGeom prst="rect">
            <a:avLst/>
          </a:prstGeom>
          <a:noFill/>
          <a:ln w="9525">
            <a:noFill/>
            <a:miter lim="800000"/>
            <a:headEnd/>
            <a:tailEnd/>
          </a:ln>
          <a:effectLst/>
        </p:spPr>
      </p:pic>
      <p:sp>
        <p:nvSpPr>
          <p:cNvPr id="4" name="TextBox 3"/>
          <p:cNvSpPr txBox="1"/>
          <p:nvPr/>
        </p:nvSpPr>
        <p:spPr>
          <a:xfrm>
            <a:off x="457152" y="1257280"/>
            <a:ext cx="6286544" cy="6247864"/>
          </a:xfrm>
          <a:prstGeom prst="rect">
            <a:avLst/>
          </a:prstGeom>
          <a:noFill/>
        </p:spPr>
        <p:txBody>
          <a:bodyPr wrap="square" rtlCol="0">
            <a:spAutoFit/>
          </a:bodyPr>
          <a:lstStyle/>
          <a:p>
            <a:pPr>
              <a:buClr>
                <a:schemeClr val="bg1"/>
              </a:buClr>
              <a:buFont typeface="Wingdings" pitchFamily="2" charset="2"/>
              <a:buChar char="q"/>
            </a:pPr>
            <a:r>
              <a:rPr lang="en-US" sz="2000" b="1" dirty="0">
                <a:solidFill>
                  <a:schemeClr val="bg1"/>
                </a:solidFill>
              </a:rPr>
              <a:t> Data Extraction &amp; Formatting:</a:t>
            </a:r>
            <a:endParaRPr lang="en-US" sz="2000" dirty="0">
              <a:solidFill>
                <a:schemeClr val="bg1"/>
              </a:solidFill>
            </a:endParaRPr>
          </a:p>
          <a:p>
            <a:pPr>
              <a:buClr>
                <a:schemeClr val="bg1"/>
              </a:buClr>
              <a:buFont typeface="Wingdings" pitchFamily="2" charset="2"/>
              <a:buChar char="ü"/>
            </a:pPr>
            <a:r>
              <a:rPr lang="en-US" sz="2000" dirty="0">
                <a:solidFill>
                  <a:schemeClr val="bg1"/>
                </a:solidFill>
              </a:rPr>
              <a:t>Iterated through each .mat file (battery cycles)</a:t>
            </a:r>
          </a:p>
          <a:p>
            <a:pPr>
              <a:buClr>
                <a:schemeClr val="bg1"/>
              </a:buClr>
              <a:buFont typeface="Wingdings" pitchFamily="2" charset="2"/>
              <a:buChar char="ü"/>
            </a:pPr>
            <a:r>
              <a:rPr lang="en-US" sz="2000" dirty="0">
                <a:solidFill>
                  <a:schemeClr val="bg1"/>
                </a:solidFill>
              </a:rPr>
              <a:t>Converted data into a </a:t>
            </a:r>
            <a:r>
              <a:rPr lang="en-US" sz="2000" b="1" dirty="0">
                <a:solidFill>
                  <a:schemeClr val="bg1"/>
                </a:solidFill>
              </a:rPr>
              <a:t>CSV file</a:t>
            </a:r>
            <a:r>
              <a:rPr lang="en-US" sz="2000" dirty="0">
                <a:solidFill>
                  <a:schemeClr val="bg1"/>
                </a:solidFill>
              </a:rPr>
              <a:t> for easier handling and analysis</a:t>
            </a:r>
          </a:p>
          <a:p>
            <a:pPr>
              <a:buClr>
                <a:schemeClr val="bg1"/>
              </a:buClr>
            </a:pPr>
            <a:endParaRPr lang="en-US" sz="2000" b="1" dirty="0">
              <a:solidFill>
                <a:schemeClr val="bg1"/>
              </a:solidFill>
            </a:endParaRPr>
          </a:p>
          <a:p>
            <a:pPr>
              <a:buClr>
                <a:schemeClr val="bg1"/>
              </a:buClr>
              <a:buFont typeface="Wingdings" pitchFamily="2" charset="2"/>
              <a:buChar char="q"/>
            </a:pPr>
            <a:r>
              <a:rPr lang="en-US" sz="2000" b="1" dirty="0">
                <a:solidFill>
                  <a:schemeClr val="bg1"/>
                </a:solidFill>
              </a:rPr>
              <a:t> Capacity Percentage Decrease Calculation:</a:t>
            </a:r>
            <a:endParaRPr lang="en-US" sz="2000" dirty="0">
              <a:solidFill>
                <a:schemeClr val="bg1"/>
              </a:solidFill>
            </a:endParaRPr>
          </a:p>
          <a:p>
            <a:pPr>
              <a:buClr>
                <a:schemeClr val="bg1"/>
              </a:buClr>
              <a:buFont typeface="Wingdings" pitchFamily="2" charset="2"/>
              <a:buChar char="ü"/>
            </a:pPr>
            <a:r>
              <a:rPr lang="en-US" sz="2000" dirty="0">
                <a:solidFill>
                  <a:schemeClr val="bg1"/>
                </a:solidFill>
              </a:rPr>
              <a:t>Formula: </a:t>
            </a:r>
            <a:r>
              <a:rPr lang="en-US" sz="2000" b="1" dirty="0">
                <a:solidFill>
                  <a:schemeClr val="bg1"/>
                </a:solidFill>
              </a:rPr>
              <a:t>%age = ((C1 − C2) / C1) × 100</a:t>
            </a:r>
            <a:endParaRPr lang="en-US" sz="2000" dirty="0">
              <a:solidFill>
                <a:schemeClr val="bg1"/>
              </a:solidFill>
            </a:endParaRPr>
          </a:p>
          <a:p>
            <a:pPr lvl="1">
              <a:buClr>
                <a:schemeClr val="bg1"/>
              </a:buClr>
              <a:buFont typeface="Wingdings" pitchFamily="2" charset="2"/>
              <a:buChar char="ü"/>
            </a:pPr>
            <a:r>
              <a:rPr lang="en-US" sz="2000" b="1" dirty="0">
                <a:solidFill>
                  <a:schemeClr val="bg1"/>
                </a:solidFill>
              </a:rPr>
              <a:t>C1:</a:t>
            </a:r>
            <a:r>
              <a:rPr lang="en-US" sz="2000" dirty="0">
                <a:solidFill>
                  <a:schemeClr val="bg1"/>
                </a:solidFill>
              </a:rPr>
              <a:t> Maximum available capacity of the current cycle</a:t>
            </a:r>
          </a:p>
          <a:p>
            <a:pPr lvl="1">
              <a:buClr>
                <a:schemeClr val="bg1"/>
              </a:buClr>
              <a:buFont typeface="Wingdings" pitchFamily="2" charset="2"/>
              <a:buChar char="ü"/>
            </a:pPr>
            <a:r>
              <a:rPr lang="en-US" sz="2000" b="1" dirty="0">
                <a:solidFill>
                  <a:schemeClr val="bg1"/>
                </a:solidFill>
              </a:rPr>
              <a:t>C2:</a:t>
            </a:r>
            <a:r>
              <a:rPr lang="en-US" sz="2000" dirty="0">
                <a:solidFill>
                  <a:schemeClr val="bg1"/>
                </a:solidFill>
              </a:rPr>
              <a:t> Maximum available capacity of the next cycle</a:t>
            </a:r>
          </a:p>
          <a:p>
            <a:pPr>
              <a:buClr>
                <a:schemeClr val="bg1"/>
              </a:buClr>
              <a:buFont typeface="Wingdings" pitchFamily="2" charset="2"/>
              <a:buChar char="ü"/>
            </a:pPr>
            <a:r>
              <a:rPr lang="en-US" sz="2000" dirty="0">
                <a:solidFill>
                  <a:schemeClr val="bg1"/>
                </a:solidFill>
              </a:rPr>
              <a:t>Helps in analyzing </a:t>
            </a:r>
            <a:r>
              <a:rPr lang="en-US" sz="2000" b="1" dirty="0">
                <a:solidFill>
                  <a:schemeClr val="bg1"/>
                </a:solidFill>
              </a:rPr>
              <a:t>battery degradation patterns</a:t>
            </a:r>
            <a:endParaRPr lang="en-US" sz="2000" dirty="0">
              <a:solidFill>
                <a:schemeClr val="bg1"/>
              </a:solidFill>
            </a:endParaRPr>
          </a:p>
          <a:p>
            <a:pPr>
              <a:buClr>
                <a:schemeClr val="bg1"/>
              </a:buClr>
              <a:buFont typeface="Wingdings" pitchFamily="2" charset="2"/>
              <a:buChar char="ü"/>
            </a:pPr>
            <a:r>
              <a:rPr lang="en-US" sz="2000" b="1" dirty="0">
                <a:solidFill>
                  <a:schemeClr val="bg1"/>
                </a:solidFill>
              </a:rPr>
              <a:t>Correlation Matrix Insights:</a:t>
            </a:r>
            <a:endParaRPr lang="en-US" sz="2000" dirty="0">
              <a:solidFill>
                <a:schemeClr val="bg1"/>
              </a:solidFill>
            </a:endParaRPr>
          </a:p>
          <a:p>
            <a:pPr>
              <a:buClr>
                <a:schemeClr val="bg1"/>
              </a:buClr>
              <a:buFont typeface="Wingdings" pitchFamily="2" charset="2"/>
              <a:buChar char="ü"/>
            </a:pPr>
            <a:r>
              <a:rPr lang="en-US" sz="2000" dirty="0">
                <a:solidFill>
                  <a:schemeClr val="bg1"/>
                </a:solidFill>
              </a:rPr>
              <a:t>Identifies relationships between features and battery health</a:t>
            </a:r>
          </a:p>
          <a:p>
            <a:pPr>
              <a:buClr>
                <a:schemeClr val="bg1"/>
              </a:buClr>
            </a:pPr>
            <a:endParaRPr lang="en-US" sz="2000" dirty="0">
              <a:solidFill>
                <a:schemeClr val="bg1"/>
              </a:solidFill>
            </a:endParaRPr>
          </a:p>
          <a:p>
            <a:pPr>
              <a:buClr>
                <a:schemeClr val="bg1"/>
              </a:buClr>
              <a:buFont typeface="Wingdings" pitchFamily="2" charset="2"/>
              <a:buChar char="q"/>
            </a:pPr>
            <a:r>
              <a:rPr lang="en-US" sz="2000" b="1" dirty="0">
                <a:solidFill>
                  <a:schemeClr val="bg1"/>
                </a:solidFill>
              </a:rPr>
              <a:t> Temperature change &amp; discharge cycles</a:t>
            </a:r>
            <a:r>
              <a:rPr lang="en-US" sz="2000" dirty="0">
                <a:solidFill>
                  <a:schemeClr val="bg1"/>
                </a:solidFill>
              </a:rPr>
              <a:t> show strong correlation with battery capacity</a:t>
            </a:r>
          </a:p>
          <a:p>
            <a:pPr>
              <a:buClr>
                <a:schemeClr val="bg1"/>
              </a:buClr>
            </a:pPr>
            <a:endParaRPr lang="en-US" sz="2000" dirty="0">
              <a:solidFill>
                <a:schemeClr val="bg1"/>
              </a:solidFill>
            </a:endParaRPr>
          </a:p>
          <a:p>
            <a:pPr>
              <a:buClr>
                <a:schemeClr val="bg1"/>
              </a:buClr>
              <a:buFont typeface="Wingdings" pitchFamily="2" charset="2"/>
              <a:buChar char="q"/>
            </a:pPr>
            <a:r>
              <a:rPr lang="en-US" sz="2000" dirty="0">
                <a:solidFill>
                  <a:schemeClr val="bg1"/>
                </a:solidFill>
              </a:rPr>
              <a:t> Supports the use of </a:t>
            </a:r>
            <a:r>
              <a:rPr lang="en-US" sz="2000" b="1" dirty="0">
                <a:solidFill>
                  <a:schemeClr val="bg1"/>
                </a:solidFill>
              </a:rPr>
              <a:t>regression models</a:t>
            </a:r>
            <a:r>
              <a:rPr lang="en-US" sz="2000" dirty="0">
                <a:solidFill>
                  <a:schemeClr val="bg1"/>
                </a:solidFill>
              </a:rPr>
              <a:t> for predicting capacity decline</a:t>
            </a:r>
          </a:p>
          <a:p>
            <a:pPr>
              <a:buClr>
                <a:schemeClr val="bg1"/>
              </a:buClr>
              <a:buFont typeface="Wingdings" pitchFamily="2" charset="2"/>
              <a:buChar char="q"/>
            </a:pPr>
            <a:endParaRPr lang="en-US" sz="2000" dirty="0">
              <a:solidFill>
                <a:schemeClr val="bg1"/>
              </a:solidFil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216</TotalTime>
  <Words>1130</Words>
  <Application>Microsoft Office PowerPoint</Application>
  <PresentationFormat>Custom</PresentationFormat>
  <Paragraphs>166</Paragraphs>
  <Slides>15</Slides>
  <Notes>6</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SRIRAM</dc:creator>
  <cp:lastModifiedBy>Adhi Saikiran</cp:lastModifiedBy>
  <cp:revision>19</cp:revision>
  <dcterms:modified xsi:type="dcterms:W3CDTF">2025-03-29T05:39:07Z</dcterms:modified>
</cp:coreProperties>
</file>